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08" r:id="rId2"/>
    <p:sldId id="309" r:id="rId3"/>
    <p:sldId id="314" r:id="rId4"/>
    <p:sldId id="310" r:id="rId5"/>
    <p:sldId id="297" r:id="rId6"/>
    <p:sldId id="298" r:id="rId7"/>
    <p:sldId id="311" r:id="rId8"/>
    <p:sldId id="295" r:id="rId9"/>
    <p:sldId id="305" r:id="rId10"/>
    <p:sldId id="300" r:id="rId11"/>
    <p:sldId id="301" r:id="rId12"/>
    <p:sldId id="302" r:id="rId13"/>
    <p:sldId id="303" r:id="rId14"/>
    <p:sldId id="312" r:id="rId15"/>
    <p:sldId id="304" r:id="rId16"/>
    <p:sldId id="319" r:id="rId17"/>
    <p:sldId id="313" r:id="rId18"/>
    <p:sldId id="307" r:id="rId19"/>
    <p:sldId id="317" r:id="rId20"/>
    <p:sldId id="316" r:id="rId21"/>
    <p:sldId id="320" r:id="rId22"/>
    <p:sldId id="318" r:id="rId23"/>
    <p:sldId id="321" r:id="rId24"/>
  </p:sldIdLst>
  <p:sldSz cx="12192000" cy="6858000"/>
  <p:notesSz cx="6858000" cy="9144000"/>
  <p:embeddedFontLst>
    <p:embeddedFont>
      <p:font typeface="12롯데마트드림Light" panose="02020603020101020101" pitchFamily="18" charset="-127"/>
      <p:regular r:id="rId26"/>
    </p:embeddedFont>
    <p:embeddedFont>
      <p:font typeface="12롯데마트드림Medium" panose="02020603020101020101" pitchFamily="18" charset="-127"/>
      <p:regular r:id="rId27"/>
    </p:embeddedFont>
    <p:embeddedFont>
      <p:font typeface="12롯데마트행복Light" panose="02020603020101020101" pitchFamily="18" charset="-127"/>
      <p:regular r:id="rId28"/>
    </p:embeddedFont>
    <p:embeddedFont>
      <p:font typeface="12롯데마트행복Medium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양재벨라체M" panose="02020603020101020101" pitchFamily="18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AAC0"/>
    <a:srgbClr val="EFE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941" autoAdjust="0"/>
  </p:normalViewPr>
  <p:slideViewPr>
    <p:cSldViewPr snapToGrid="0">
      <p:cViewPr varScale="1">
        <p:scale>
          <a:sx n="94" d="100"/>
          <a:sy n="94" d="100"/>
        </p:scale>
        <p:origin x="11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6AEC4-FEAE-4848-935F-DB2C21CD84D9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4E94-EAED-494C-8AF7-46B4BD811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Nest </a:t>
            </a:r>
            <a:r>
              <a:rPr kumimoji="1" lang="ko-KR" altLang="en-US" dirty="0"/>
              <a:t>프로젝트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앞의 애자일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칸반보드들</a:t>
            </a:r>
            <a:r>
              <a:rPr kumimoji="1" lang="ko-KR" altLang="en-US" dirty="0"/>
              <a:t> 웹에서 구현하고자 프로젝트를 개발하게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790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드래그 앤 드롭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업무와 업무리스트의 이동이 가능하고</a:t>
            </a:r>
            <a:endParaRPr lang="en-US" altLang="ko-KR" dirty="0"/>
          </a:p>
          <a:p>
            <a:r>
              <a:rPr lang="ko-KR" altLang="en-US" dirty="0"/>
              <a:t>파일 업로드가 드래그 앤 드롭으로 가능하다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371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일정 관리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업무에 배정된 멤버 혹은 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함께 프로젝트에 참가한 </a:t>
            </a:r>
            <a:r>
              <a:rPr lang="ko-KR" alt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멤버들과의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소통 혹은 파일 공유가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13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원활한 커뮤니케이션</a:t>
            </a:r>
            <a:endParaRPr lang="en-US" altLang="ko-KR" dirty="0"/>
          </a:p>
          <a:p>
            <a:endParaRPr lang="en-US" altLang="ko-KR" dirty="0"/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업무에 배정된 멤버 혹은 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함께 프로젝트에 참가한 </a:t>
            </a:r>
            <a:r>
              <a:rPr lang="ko-KR" alt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멤버들과의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소통 혹은 파일 공유가 가능</a:t>
            </a:r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77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프로젝트는 이러하다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간단한 기능 설명</a:t>
            </a:r>
            <a:endParaRPr lang="en-US" altLang="ko-KR" dirty="0"/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효율적인 프로젝트 관리환경 제공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넣어도 되고 </a:t>
            </a:r>
            <a:r>
              <a:rPr lang="ko-KR" altLang="en-US" dirty="0" err="1"/>
              <a:t>빼도되는</a:t>
            </a:r>
            <a:r>
              <a:rPr lang="ko-KR" altLang="en-US" dirty="0"/>
              <a:t> 구획</a:t>
            </a:r>
            <a:r>
              <a:rPr lang="en-US" altLang="ko-KR" dirty="0"/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6166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프로젝트를 진행하는데 어려움은 무엇인가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완벽한 계획을 세우기는 어렵다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프로젝트</a:t>
            </a:r>
            <a:r>
              <a:rPr lang="ko-KR" altLang="en-US" dirty="0"/>
              <a:t>를</a:t>
            </a:r>
            <a:r>
              <a:rPr lang="ko-KR" altLang="ko-KR" dirty="0"/>
              <a:t> 계획된 그대로 진행하기란 쉽지 않</a:t>
            </a:r>
            <a:r>
              <a:rPr lang="ko-KR" altLang="en-US" dirty="0"/>
              <a:t>습니다</a:t>
            </a:r>
            <a:r>
              <a:rPr lang="en-US" altLang="ko-KR" dirty="0"/>
              <a:t>.  </a:t>
            </a:r>
            <a:r>
              <a:rPr lang="ko-KR" altLang="en-US" dirty="0"/>
              <a:t>쉽다고 생각한 일에 오랫동안 붙잡혀 시간을 잡아 먹는 경우</a:t>
            </a:r>
            <a:r>
              <a:rPr lang="en-US" altLang="ko-KR" dirty="0"/>
              <a:t>, </a:t>
            </a:r>
            <a:r>
              <a:rPr lang="ko-KR" altLang="en-US" dirty="0"/>
              <a:t>기존의 계획을 취소하고 다른 계획으로 바꾸어야 하는 상황들과 만나게 됩니다</a:t>
            </a:r>
            <a:r>
              <a:rPr lang="en-US" altLang="ko-KR" dirty="0"/>
              <a:t>. </a:t>
            </a:r>
            <a:r>
              <a:rPr lang="ko-KR" altLang="en-US" dirty="0"/>
              <a:t>결국 상황에 따라 계획이 변하야 하지만 지금까지 진행한 부분과 수정할 부분 앞으로 해야 할 부분을 전부 이해한 채로 진행하는 것은 어렵습니다</a:t>
            </a:r>
            <a:r>
              <a:rPr lang="en-US" altLang="ko-KR" dirty="0"/>
              <a:t>. </a:t>
            </a:r>
            <a:r>
              <a:rPr lang="ko-KR" altLang="ko-KR" dirty="0"/>
              <a:t>이 문제의 해결 방안으로 애자일 방법론</a:t>
            </a:r>
            <a:r>
              <a:rPr lang="ko-KR" altLang="en-US" dirty="0"/>
              <a:t>이 제시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/>
              <a:t>이 부분은 앞의 제목 페이지와 합쳐도 무방</a:t>
            </a:r>
            <a:r>
              <a:rPr kumimoji="1" lang="en-US" altLang="ko-KR" dirty="0"/>
              <a:t>.)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0855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이런 저런 기술 썼다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530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소켓이 어떻게 이루어지는지 설명</a:t>
            </a:r>
            <a:endParaRPr lang="en-US" altLang="ko-KR" dirty="0"/>
          </a:p>
          <a:p>
            <a:r>
              <a:rPr lang="ko-KR" altLang="en-US" dirty="0"/>
              <a:t>앞서 말한 드래그 앤 드롭</a:t>
            </a:r>
            <a:r>
              <a:rPr lang="en-US" altLang="ko-KR" dirty="0"/>
              <a:t>, </a:t>
            </a:r>
            <a:r>
              <a:rPr lang="ko-KR" altLang="en-US" dirty="0"/>
              <a:t>프로젝트 및 업무 생성 등을 전반적인 기능들이 소켓으로 구성되어 </a:t>
            </a:r>
            <a:r>
              <a:rPr lang="ko-KR" altLang="en-US" dirty="0" err="1"/>
              <a:t>있다를</a:t>
            </a:r>
            <a:r>
              <a:rPr lang="ko-KR" altLang="en-US" dirty="0"/>
              <a:t> 강조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C4E94-EAED-494C-8AF7-46B4BD8116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88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프로젝트를 구현함으로써 기대되는 효과로는 다음 세가지입니다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4368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200000"/>
              </a:lnSpc>
            </a:pPr>
            <a:r>
              <a:rPr lang="ko-KR" altLang="en-US" b="1" dirty="0"/>
              <a:t>프로젝트 진행상황을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직관적 이미지로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표현하여 업무진행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시간 단축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en-US" altLang="ko-KR" b="1" dirty="0"/>
              <a:t>-</a:t>
            </a:r>
            <a:r>
              <a:rPr lang="ko-KR" altLang="en-US" b="1" dirty="0"/>
              <a:t>시계 또는 시간 그림 보이기</a:t>
            </a:r>
            <a:r>
              <a:rPr lang="en-US" altLang="ko-KR" b="1" dirty="0"/>
              <a:t>.</a:t>
            </a:r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프로젝트 흐름에 따라 탄력적인 일정관리를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제공하여 업무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효율 증가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en-US" altLang="ko-KR" b="1" dirty="0"/>
              <a:t>-</a:t>
            </a:r>
            <a:r>
              <a:rPr lang="ko-KR" altLang="en-US" b="1" dirty="0"/>
              <a:t>효율 그림 보이기</a:t>
            </a:r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업무별 댓글, 파일 공유 등 유기적인 소통을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통하여 협업의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편리성 증대</a:t>
            </a:r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en-US" altLang="ko-KR" b="1" dirty="0"/>
              <a:t>- </a:t>
            </a:r>
            <a:r>
              <a:rPr lang="ko-KR" altLang="en-US" b="1" dirty="0"/>
              <a:t>편리성 그림 보이기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768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네스트의</a:t>
            </a:r>
            <a:r>
              <a:rPr kumimoji="1" lang="ko-KR" altLang="en-US" dirty="0"/>
              <a:t> 가능성에 대해서 고민해보았습니다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356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 순서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8042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현재 서비스 중인 프로그램은 다양한 기능들이 유료화 되어 있는데 그 유료서비스</a:t>
            </a:r>
            <a:r>
              <a:rPr lang="en-US" altLang="ko-KR" b="1" dirty="0"/>
              <a:t>(</a:t>
            </a:r>
            <a:r>
              <a:rPr lang="ko-KR" altLang="en-US" b="1" dirty="0"/>
              <a:t>기능</a:t>
            </a:r>
            <a:r>
              <a:rPr lang="en-US" altLang="ko-KR" b="1" dirty="0"/>
              <a:t>)</a:t>
            </a:r>
            <a:r>
              <a:rPr lang="ko-KR" altLang="en-US" b="1" dirty="0"/>
              <a:t>들의 장점을 가져와서 개발을 시작했습니다</a:t>
            </a:r>
            <a:r>
              <a:rPr lang="en-US" altLang="ko-KR" b="1" dirty="0"/>
              <a:t>.</a:t>
            </a:r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사내에서 </a:t>
            </a:r>
            <a:r>
              <a:rPr lang="ko-KR" altLang="en-US" b="1" dirty="0" err="1"/>
              <a:t>네스트를</a:t>
            </a:r>
            <a:r>
              <a:rPr lang="ko-KR" altLang="en-US" b="1" dirty="0"/>
              <a:t> 서비스 하게 된다면 추가적인 비용부담없이 직원들의 협업에 도움을 줄 수 있습니다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대표적으로 캘린더 기능입니다</a:t>
            </a:r>
            <a:r>
              <a:rPr lang="en-US" altLang="ko-KR" b="1" dirty="0"/>
              <a:t>. </a:t>
            </a:r>
            <a:r>
              <a:rPr lang="ko-KR" altLang="en-US" b="1" dirty="0" err="1"/>
              <a:t>트렐로의</a:t>
            </a:r>
            <a:r>
              <a:rPr lang="ko-KR" altLang="en-US" b="1" dirty="0"/>
              <a:t> 캘린더는 비용을 추가해야 하는 부담이 있지만 </a:t>
            </a:r>
            <a:r>
              <a:rPr lang="ko-KR" altLang="en-US" b="1" dirty="0" err="1"/>
              <a:t>네스트는</a:t>
            </a:r>
            <a:r>
              <a:rPr lang="ko-KR" altLang="en-US" b="1" dirty="0"/>
              <a:t> 추가적인 비용 부담 없이 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캘린더의 기능을 제공하여 직관적으로 업무진행상황을 파악할 수 있습니다</a:t>
            </a:r>
            <a:r>
              <a:rPr lang="en-US" altLang="ko-KR" b="1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더 나아가 직원들의 요구사항을 반영해서 독자적인</a:t>
            </a:r>
            <a:r>
              <a:rPr lang="en-US" altLang="ko-KR" b="1" dirty="0"/>
              <a:t>(</a:t>
            </a:r>
            <a:r>
              <a:rPr lang="ko-KR" altLang="en-US" b="1" dirty="0" err="1"/>
              <a:t>더존그룹</a:t>
            </a:r>
            <a:r>
              <a:rPr lang="ko-KR" altLang="en-US" b="1" dirty="0"/>
              <a:t> 만의</a:t>
            </a:r>
            <a:r>
              <a:rPr lang="en-US" altLang="ko-KR" b="1" dirty="0"/>
              <a:t>)</a:t>
            </a:r>
            <a:r>
              <a:rPr lang="ko-KR" altLang="en-US" b="1" dirty="0"/>
              <a:t> 사내 협업 서비스로 발전 시킬 수 있다고 생각합니다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이상으로 발표 마치겠습니다</a:t>
            </a:r>
            <a:r>
              <a:rPr lang="en-US" altLang="ko-KR" b="1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963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 순서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369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200000"/>
              </a:lnSpc>
            </a:pP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916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프로젝트를 진행하는데 어려움은 무엇인가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완벽한 계획을 세우기는 어렵다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프로젝트</a:t>
            </a:r>
            <a:r>
              <a:rPr lang="ko-KR" altLang="en-US" dirty="0"/>
              <a:t>를</a:t>
            </a:r>
            <a:r>
              <a:rPr lang="ko-KR" altLang="ko-KR" dirty="0"/>
              <a:t> 계획된 그대로 진행하기란 쉽지 않</a:t>
            </a:r>
            <a:r>
              <a:rPr lang="ko-KR" altLang="en-US" dirty="0"/>
              <a:t>습니다</a:t>
            </a:r>
            <a:r>
              <a:rPr lang="en-US" altLang="ko-KR" dirty="0"/>
              <a:t>.  </a:t>
            </a:r>
            <a:r>
              <a:rPr lang="ko-KR" altLang="en-US" dirty="0"/>
              <a:t>쉽다고 생각한 일에 오랫동안 붙잡혀 시간을 잡아 먹는 경우</a:t>
            </a:r>
            <a:r>
              <a:rPr lang="en-US" altLang="ko-KR" dirty="0"/>
              <a:t>, </a:t>
            </a:r>
            <a:r>
              <a:rPr lang="ko-KR" altLang="en-US" dirty="0"/>
              <a:t>기존의 계획을 취소하고 다른 계획으로 바꾸어야 하는 상황들과 만나게 됩니다</a:t>
            </a:r>
            <a:r>
              <a:rPr lang="en-US" altLang="ko-KR" dirty="0"/>
              <a:t>. </a:t>
            </a:r>
            <a:r>
              <a:rPr lang="ko-KR" altLang="en-US" dirty="0"/>
              <a:t>결국 상황에 따라 계획이 변하야 하지만 지금까지 진행한 부분과 수정할 부분 앞으로 해야 할 부분을 전부 이해한 채로 진행하는 것은 어렵습니다</a:t>
            </a:r>
            <a:r>
              <a:rPr lang="en-US" altLang="ko-KR" dirty="0"/>
              <a:t>. </a:t>
            </a:r>
            <a:r>
              <a:rPr lang="ko-KR" altLang="ko-KR" dirty="0"/>
              <a:t>이 문제의 해결 방안으로 애자일 방법론</a:t>
            </a:r>
            <a:r>
              <a:rPr lang="ko-KR" altLang="en-US" dirty="0"/>
              <a:t>이 제시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/>
              <a:t>이 부분은 앞의 제목 페이지와 합쳐도 무방</a:t>
            </a:r>
            <a:r>
              <a:rPr kumimoji="1" lang="en-US" altLang="ko-KR" dirty="0"/>
              <a:t>.)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1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작은 계획을 지속적으로 진행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애자일 설명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애자일은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작은 계획들 입니다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끊임없이 반복합니다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그럼 이 방식을 구현하기 위해 </a:t>
            </a:r>
            <a:r>
              <a:rPr kumimoji="1" lang="ko-KR" altLang="en-US" dirty="0" err="1"/>
              <a:t>칸반보드을</a:t>
            </a:r>
            <a:r>
              <a:rPr kumimoji="1" lang="ko-KR" altLang="en-US" dirty="0"/>
              <a:t> 설명하겠습니다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455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작은 계획들의 진행 상황을 한눈에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칸반보드</a:t>
            </a:r>
            <a:r>
              <a:rPr kumimoji="1"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3779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Nest </a:t>
            </a:r>
            <a:r>
              <a:rPr kumimoji="1" lang="ko-KR" altLang="en-US" dirty="0"/>
              <a:t>프로젝트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앞의 애자일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칸반보드들 웹에서 구현하고자 프로젝트를 개발하게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790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프로젝트를 진행하는데 어려움은 무엇인가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완벽한 계획을 세우기는 어렵다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프로젝트</a:t>
            </a:r>
            <a:r>
              <a:rPr lang="ko-KR" altLang="en-US" dirty="0"/>
              <a:t>를</a:t>
            </a:r>
            <a:r>
              <a:rPr lang="ko-KR" altLang="ko-KR" dirty="0"/>
              <a:t> 계획된 그대로 진행하기란 쉽지 않</a:t>
            </a:r>
            <a:r>
              <a:rPr lang="ko-KR" altLang="en-US" dirty="0"/>
              <a:t>습니다</a:t>
            </a:r>
            <a:r>
              <a:rPr lang="en-US" altLang="ko-KR" dirty="0"/>
              <a:t>.  </a:t>
            </a:r>
            <a:r>
              <a:rPr lang="ko-KR" altLang="en-US" dirty="0"/>
              <a:t>쉽다고 생각한 일에 오랫동안 붙잡혀 시간을 잡아 먹는 경우</a:t>
            </a:r>
            <a:r>
              <a:rPr lang="en-US" altLang="ko-KR" dirty="0"/>
              <a:t>, </a:t>
            </a:r>
            <a:r>
              <a:rPr lang="ko-KR" altLang="en-US" dirty="0"/>
              <a:t>기존의 계획을 취소하고 다른 계획으로 바꾸어야 하는 상황들과 만나게 됩니다</a:t>
            </a:r>
            <a:r>
              <a:rPr lang="en-US" altLang="ko-KR" dirty="0"/>
              <a:t>. </a:t>
            </a:r>
            <a:r>
              <a:rPr lang="ko-KR" altLang="en-US" dirty="0"/>
              <a:t>결국 상황에 따라 계획이 변하야 하지만 지금까지 진행한 부분과 수정할 부분 앞으로 해야 할 부분을 전부 이해한 채로 진행하는 것은 어렵습니다</a:t>
            </a:r>
            <a:r>
              <a:rPr lang="en-US" altLang="ko-KR" dirty="0"/>
              <a:t>. </a:t>
            </a:r>
            <a:r>
              <a:rPr lang="ko-KR" altLang="ko-KR" dirty="0"/>
              <a:t>이 문제의 해결 방안으로 애자일 방법론</a:t>
            </a:r>
            <a:r>
              <a:rPr lang="ko-KR" altLang="en-US" dirty="0"/>
              <a:t>이 제시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/>
              <a:t>이 부분은 앞의 제목 페이지와 합쳐도 무방</a:t>
            </a:r>
            <a:r>
              <a:rPr kumimoji="1" lang="en-US" altLang="ko-KR" dirty="0"/>
              <a:t>.)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436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다음과 같은 프로젝트의 설계 주안점을 중점으로 진행했습니다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342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식 저런 식으로 우리는 데이터 공유한다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821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1B48-0B47-4118-94E3-37A6456A5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12BB4D-C993-40BE-BD5A-D2EB84FC7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F951F-53CB-4A70-B371-74F3878E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35E8E-1029-4299-B6C2-B6169A00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3C92D-BD6C-4A75-AE6D-A67DA10A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65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DFA8-2A16-451F-AD0C-DD1930CA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5C6F0A-EDB8-47C1-8A1B-95C77C440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DCEC3-5425-4941-BE9E-49A2EFDA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65BDF9-71C7-4730-A686-8D9B6339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62395-8F79-4FCD-A601-E107EA45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3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B3822D-2581-45A6-884C-DD3711012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8B03D3-D2EB-4DD8-AC94-89D320A1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1496E-90FC-4E51-BFE5-D1D69637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FCB0-C0D2-4EAE-A53B-8E3E73DC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0FC20-77AC-4C90-8071-2D84F954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0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C2422-23F3-49A4-B34A-5A8DB6F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D227F-E619-4A76-966E-2A8E6014F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ADBC4-52D7-435E-8972-FF5B86345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15324-4949-4594-A644-50B42AC0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C7A41-A24C-45DB-B694-0846DF87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5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FB126-B9D9-4529-9A28-F29337C0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A34E9E-07AC-4D51-BE03-F82344D43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B548F9-1942-4BE5-8D96-58B4512C7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A9E11-A861-4A06-BCBF-3B079621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32436-51D0-42A7-8A35-72DA6367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3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10B0C-4B9D-41F8-B412-B443CEBA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C30C7-2FEC-47FA-8F65-E06D4BEDB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D023E7-370D-4C87-95B7-53474569C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90D44-DDF5-4862-8E60-83E12768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3AF67-00D6-42F5-808E-0459A44B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33199-FA7F-496B-A6F5-F96C99E1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DCC06-0691-4DEC-A508-E346512A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785AC-511C-461B-BF19-DC2864F87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ECD3A2-7E01-4F5E-B89F-61E0C816B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7625BF-CD57-4B21-8903-D284EABF4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ADE529-AD92-4D93-9EFA-8D8F76C83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015A17-C309-4D54-9E50-1D721E9C8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6172B0-0C2B-469B-99E1-DE88D4F1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41E980-19BA-40DC-A2B9-CB847A2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06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7573-D1B8-467A-BE80-DDE6C337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852A66-4B31-421E-B923-C203ED6F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0A5C1E-86AE-4468-9992-52E14FEB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84C678-CD2A-47E7-A4FE-366A4F47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DDE9B0-655A-413D-A985-E2E5782E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FC58CD-AD14-402B-A400-DFDB13B2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259FB-D94F-40DD-99E9-311274A6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7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A57D8-E0CD-4A85-B8CF-DB9689EA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F8964-3F18-406A-819C-FE18BB79B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046205-596C-4A85-88DD-8AD097968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DDC1EC-7D7C-45A6-97C0-EAA3F089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3D0A7F-D296-42D6-BBFC-EBA7D83A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3C3019-BE0F-4F89-912B-8D33F079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8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94C6C-54A0-40AF-874F-7C6B6012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B83420-F7F3-4043-AD0A-586505CE0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826BA6-ACB5-4C0E-9BC9-E525FF303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7B6A3C-CCA5-455F-9332-559F288B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7086F-AA6C-48CE-B222-0F1E48A2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6C189-F0B6-4302-B147-EA758136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9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DF9D31-DAE3-4AF5-BAC7-684AB956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13DA9-30D6-4CED-9579-8D874B1CB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E8A68-7581-430E-9BE3-98C7B39116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5B0F-E996-4203-9F0E-DBC622979E4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9A086-8F15-4EBC-B2D0-CFC152906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45166-CA94-428D-8A7E-94F4F7242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1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microsoft.com/office/2007/relationships/hdphoto" Target="../media/hdphoto3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10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3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2.jpeg"/><Relationship Id="rId3" Type="http://schemas.openxmlformats.org/officeDocument/2006/relationships/image" Target="../media/image39.png"/><Relationship Id="rId21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49.png"/><Relationship Id="rId23" Type="http://schemas.microsoft.com/office/2007/relationships/hdphoto" Target="../media/hdphoto3.wdp"/><Relationship Id="rId10" Type="http://schemas.openxmlformats.org/officeDocument/2006/relationships/image" Target="../media/image45.jpeg"/><Relationship Id="rId19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44.jpeg"/><Relationship Id="rId14" Type="http://schemas.microsoft.com/office/2007/relationships/hdphoto" Target="../media/hdphoto5.wdp"/><Relationship Id="rId2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microsoft.com/office/2007/relationships/hdphoto" Target="../media/hdphoto3.wdp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8.png"/><Relationship Id="rId5" Type="http://schemas.microsoft.com/office/2007/relationships/hdphoto" Target="../media/hdphoto2.wdp"/><Relationship Id="rId10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9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70.jpg"/><Relationship Id="rId4" Type="http://schemas.microsoft.com/office/2007/relationships/hdphoto" Target="../media/hdphoto2.wdp"/><Relationship Id="rId9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07818" y="1809579"/>
            <a:ext cx="12607636" cy="2406313"/>
          </a:xfrm>
          <a:prstGeom prst="rect">
            <a:avLst/>
          </a:prstGeom>
          <a:solidFill>
            <a:schemeClr val="bg1">
              <a:lumMod val="6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45870" y="1730209"/>
            <a:ext cx="20665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EFEBE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양재벨라체M" pitchFamily="18" charset="-127"/>
                <a:ea typeface="양재벨라체M" pitchFamily="18" charset="-127"/>
              </a:rPr>
              <a:t>NEST</a:t>
            </a:r>
            <a:endParaRPr lang="ko-KR" altLang="en-US" sz="6000" dirty="0">
              <a:solidFill>
                <a:srgbClr val="EFEBE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CC765-7EF1-4688-86F4-45FF2DCCFD0F}"/>
              </a:ext>
            </a:extLst>
          </p:cNvPr>
          <p:cNvSpPr txBox="1"/>
          <p:nvPr/>
        </p:nvSpPr>
        <p:spPr>
          <a:xfrm>
            <a:off x="3208831" y="2930538"/>
            <a:ext cx="5774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애자일 방법론 기반 일정관리 웹 서비스</a:t>
            </a:r>
            <a:endParaRPr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C5F26-D933-4811-8164-F5AC26588844}"/>
              </a:ext>
            </a:extLst>
          </p:cNvPr>
          <p:cNvSpPr txBox="1"/>
          <p:nvPr/>
        </p:nvSpPr>
        <p:spPr>
          <a:xfrm>
            <a:off x="8944071" y="4774367"/>
            <a:ext cx="2896947" cy="1655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팀명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동행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팀장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허길행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한해용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최인효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김우경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50" name="Picture 2" descr="C:\Users\R35\Desktop\nestLog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6375" y="3387526"/>
            <a:ext cx="3600450" cy="3600450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닫힌 따옴표">
            <a:extLst>
              <a:ext uri="{FF2B5EF4-FFF2-40B4-BE49-F238E27FC236}">
                <a16:creationId xmlns:a16="http://schemas.microsoft.com/office/drawing/2014/main" id="{EB236829-0552-4A85-B807-4031CE95E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5956" y="2543331"/>
            <a:ext cx="804510" cy="804510"/>
          </a:xfrm>
          <a:prstGeom prst="rect">
            <a:avLst/>
          </a:prstGeom>
        </p:spPr>
      </p:pic>
      <p:pic>
        <p:nvPicPr>
          <p:cNvPr id="8" name="그래픽 7" descr="닫힌 따옴표">
            <a:extLst>
              <a:ext uri="{FF2B5EF4-FFF2-40B4-BE49-F238E27FC236}">
                <a16:creationId xmlns:a16="http://schemas.microsoft.com/office/drawing/2014/main" id="{DD45FEB3-0607-41BC-AED5-5615A4ADB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584995" y="2543331"/>
            <a:ext cx="804510" cy="8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3103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F9E07C-0BD2-4596-B741-045CBC02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81" y="1081664"/>
            <a:ext cx="8945128" cy="505448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6CC8433-F1F3-4DF8-BE21-0BFEA232E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188" y="2077769"/>
            <a:ext cx="1389519" cy="4123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71CB82-FB2F-4AE7-833D-C43E55F92583}"/>
              </a:ext>
            </a:extLst>
          </p:cNvPr>
          <p:cNvSpPr txBox="1"/>
          <p:nvPr/>
        </p:nvSpPr>
        <p:spPr>
          <a:xfrm>
            <a:off x="449820" y="2947080"/>
            <a:ext cx="229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드래그 </a:t>
            </a:r>
            <a:r>
              <a:rPr lang="en-US" altLang="ko-KR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&amp; </a:t>
            </a:r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드롭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2724875-C234-4B07-A992-B5BF5E582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016" y="2077769"/>
            <a:ext cx="1391691" cy="110529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CC9C54-958D-4E57-8EA6-7C988F41F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01" y="2073543"/>
            <a:ext cx="1338554" cy="39344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A9FE14-D7E9-4DBE-8479-AC2AF845C2BC}"/>
              </a:ext>
            </a:extLst>
          </p:cNvPr>
          <p:cNvSpPr/>
          <p:nvPr/>
        </p:nvSpPr>
        <p:spPr>
          <a:xfrm>
            <a:off x="4060913" y="2311363"/>
            <a:ext cx="1263545" cy="684294"/>
          </a:xfrm>
          <a:prstGeom prst="rect">
            <a:avLst/>
          </a:prstGeom>
          <a:solidFill>
            <a:srgbClr val="CE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BE1540D-0FB2-4106-BB1B-745B3B662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627" y="2322939"/>
            <a:ext cx="1196473" cy="6604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70D2E2-1B2E-4CF2-AEEE-DF73E3854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117" y="2073544"/>
            <a:ext cx="1389518" cy="110529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A19483-5B5C-4E93-BA8C-76201F44FE90}"/>
              </a:ext>
            </a:extLst>
          </p:cNvPr>
          <p:cNvSpPr/>
          <p:nvPr/>
        </p:nvSpPr>
        <p:spPr>
          <a:xfrm>
            <a:off x="5918579" y="1127288"/>
            <a:ext cx="4075446" cy="252944"/>
          </a:xfrm>
          <a:prstGeom prst="rect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err="1"/>
              <a:t>더존비즈온</a:t>
            </a:r>
            <a:r>
              <a:rPr lang="en-US" altLang="ko-KR" sz="1400" b="1" dirty="0"/>
              <a:t>_NEST</a:t>
            </a:r>
            <a:endParaRPr lang="ko-KR" altLang="en-US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0BA4ED-9D8C-4D59-A219-7D1737330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2815" y="1466967"/>
            <a:ext cx="3344479" cy="4669178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B190705-1602-4D71-B888-29394AD2F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2815" y="2270263"/>
            <a:ext cx="3344479" cy="3839850"/>
          </a:xfrm>
          <a:prstGeom prst="rect">
            <a:avLst/>
          </a:prstGeom>
        </p:spPr>
      </p:pic>
      <p:pic>
        <p:nvPicPr>
          <p:cNvPr id="7" name="그래픽 6" descr="문서">
            <a:extLst>
              <a:ext uri="{FF2B5EF4-FFF2-40B4-BE49-F238E27FC236}">
                <a16:creationId xmlns:a16="http://schemas.microsoft.com/office/drawing/2014/main" id="{C0134BF8-7D0E-4D73-987C-1B5CE6B34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63692" y="4737885"/>
            <a:ext cx="412373" cy="412373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B9AF0C5-854F-4338-9578-8EC82DCA5553}"/>
              </a:ext>
            </a:extLst>
          </p:cNvPr>
          <p:cNvSpPr/>
          <p:nvPr/>
        </p:nvSpPr>
        <p:spPr>
          <a:xfrm rot="17995311">
            <a:off x="4113898" y="2689402"/>
            <a:ext cx="218223" cy="182306"/>
          </a:xfrm>
          <a:prstGeom prst="rightArrow">
            <a:avLst>
              <a:gd name="adj1" fmla="val 18913"/>
              <a:gd name="adj2" fmla="val 614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F62B267-AC3A-4EEF-81D2-6D5847BFD3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81" y="1127288"/>
            <a:ext cx="480715" cy="454374"/>
          </a:xfrm>
          <a:prstGeom prst="rect">
            <a:avLst/>
          </a:prstGeom>
        </p:spPr>
      </p:pic>
      <p:pic>
        <p:nvPicPr>
          <p:cNvPr id="23" name="Picture 2" descr="C:\Users\R35\Desktop\nestLogo.png">
            <a:extLst>
              <a:ext uri="{FF2B5EF4-FFF2-40B4-BE49-F238E27FC236}">
                <a16:creationId xmlns:a16="http://schemas.microsoft.com/office/drawing/2014/main" id="{621F9457-B1EB-4966-BCD4-BA2FB703A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E52C31-4464-451E-91D7-B50049FBE830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25" name="Picture 9" descr="C:\Users\R35\Downloads\branch.png">
            <a:extLst>
              <a:ext uri="{FF2B5EF4-FFF2-40B4-BE49-F238E27FC236}">
                <a16:creationId xmlns:a16="http://schemas.microsoft.com/office/drawing/2014/main" id="{2EED814F-9A78-4239-AF4B-6D8E082F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99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81 L 0.04662 0.03774 C 0.05638 0.04815 0.07084 0.05394 0.0862 0.05394 C 0.10365 0.05394 0.11758 0.04815 0.12722 0.03774 L 0.17422 -0.0081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31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0.00023 L 0.03698 0.0405 C 0.04479 0.04976 0.05651 0.05486 0.06901 0.05486 C 0.0832 0.05486 0.0944 0.04976 0.10234 0.0405 L 0.14062 0.00023 " pathEditMode="relative" rAng="0" ptsTypes="AAAAA">
                                      <p:cBhvr>
                                        <p:cTn id="1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42" presetClass="path" presetSubtype="0" accel="50000" decel="5000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17422 -0.0081 L -0.00429 0.3155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80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31551 L 0.37813 0.2314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-44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0.38242 -0.0840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15" y="-421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6" grpId="0" animBg="1"/>
      <p:bldP spid="46" grpId="1" animBg="1"/>
      <p:bldP spid="46" grpId="2" animBg="1"/>
      <p:bldP spid="46" grpId="3" animBg="1"/>
      <p:bldP spid="46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067B62-CFD4-49AB-A369-9504B23C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096" y="773265"/>
            <a:ext cx="8433062" cy="5369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DB8C5B-F0A2-45BF-A259-5263D0D3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096" y="773264"/>
            <a:ext cx="8433062" cy="5369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B64252-5F68-453E-A45A-6EF90C52D624}"/>
              </a:ext>
            </a:extLst>
          </p:cNvPr>
          <p:cNvSpPr txBox="1"/>
          <p:nvPr/>
        </p:nvSpPr>
        <p:spPr>
          <a:xfrm>
            <a:off x="449820" y="294708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일정 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F8FA76-848A-420B-B719-37329EF4C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096" y="773265"/>
            <a:ext cx="8433062" cy="536984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08DC2AF-42B5-40DE-B659-F0F7D13A4C9E}"/>
              </a:ext>
            </a:extLst>
          </p:cNvPr>
          <p:cNvSpPr/>
          <p:nvPr/>
        </p:nvSpPr>
        <p:spPr>
          <a:xfrm rot="17995311">
            <a:off x="6120318" y="3794423"/>
            <a:ext cx="218223" cy="182306"/>
          </a:xfrm>
          <a:prstGeom prst="rightArrow">
            <a:avLst>
              <a:gd name="adj1" fmla="val 18913"/>
              <a:gd name="adj2" fmla="val 614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D737FE-7E5B-4967-A34E-6F4638756A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4013"/>
          <a:stretch/>
        </p:blipFill>
        <p:spPr>
          <a:xfrm>
            <a:off x="3418176" y="813627"/>
            <a:ext cx="398968" cy="392873"/>
          </a:xfrm>
          <a:prstGeom prst="rect">
            <a:avLst/>
          </a:prstGeom>
        </p:spPr>
      </p:pic>
      <p:pic>
        <p:nvPicPr>
          <p:cNvPr id="20" name="Picture 2" descr="C:\Users\R35\Desktop\nestLogo.png">
            <a:extLst>
              <a:ext uri="{FF2B5EF4-FFF2-40B4-BE49-F238E27FC236}">
                <a16:creationId xmlns:a16="http://schemas.microsoft.com/office/drawing/2014/main" id="{B1E8F757-C44E-4E67-8A85-4CDD0212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4058F9-21C6-4E07-BF9B-3562147E0FCF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22" name="Picture 9" descr="C:\Users\R35\Downloads\branch.png">
            <a:extLst>
              <a:ext uri="{FF2B5EF4-FFF2-40B4-BE49-F238E27FC236}">
                <a16:creationId xmlns:a16="http://schemas.microsoft.com/office/drawing/2014/main" id="{FC34B6D7-C3A6-472F-8F13-1E6AC7010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7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18438 -0.066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438 -0.06644 L -0.1862 0.0659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D5DD0AD-186C-4507-86E9-20CEEE7A6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37" y="282952"/>
            <a:ext cx="6362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1F03A-374B-40A2-B433-D070C63678D4}"/>
              </a:ext>
            </a:extLst>
          </p:cNvPr>
          <p:cNvSpPr txBox="1"/>
          <p:nvPr/>
        </p:nvSpPr>
        <p:spPr>
          <a:xfrm>
            <a:off x="376577" y="2968806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원활한 커뮤니케이션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84C72-240E-474C-9163-065129B057B3}"/>
              </a:ext>
            </a:extLst>
          </p:cNvPr>
          <p:cNvSpPr txBox="1"/>
          <p:nvPr/>
        </p:nvSpPr>
        <p:spPr>
          <a:xfrm>
            <a:off x="7258050" y="5443865"/>
            <a:ext cx="146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마감일까지 지켜주세요</a:t>
            </a: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 </a:t>
            </a:r>
            <a:endParaRPr lang="ko-KR" altLang="en-US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EAB28A-4DBB-4E4D-AA08-F4743985E39C}"/>
              </a:ext>
            </a:extLst>
          </p:cNvPr>
          <p:cNvCxnSpPr>
            <a:cxnSpLocks/>
          </p:cNvCxnSpPr>
          <p:nvPr/>
        </p:nvCxnSpPr>
        <p:spPr>
          <a:xfrm>
            <a:off x="8569268" y="5513359"/>
            <a:ext cx="0" cy="108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93D5F1-1FED-4540-A106-068BD2A5C0FF}"/>
              </a:ext>
            </a:extLst>
          </p:cNvPr>
          <p:cNvSpPr/>
          <p:nvPr/>
        </p:nvSpPr>
        <p:spPr>
          <a:xfrm>
            <a:off x="8724901" y="533757"/>
            <a:ext cx="3066470" cy="2482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최사원님이 </a:t>
            </a:r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코멘트를 작성하였습니다</a:t>
            </a:r>
            <a:r>
              <a:rPr lang="en-US" altLang="ko-KR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endParaRPr lang="ko-KR" altLang="en-US" sz="14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DDE1B2-9CBC-4176-B6B3-74E5525DD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459" y="282951"/>
            <a:ext cx="511525" cy="6362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A5E02F-5E51-4351-90B2-6D38C7D1B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815" y="333752"/>
            <a:ext cx="1115524" cy="297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F9E189-E17D-4874-A154-DFC89AF8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915" y="1301949"/>
            <a:ext cx="576785" cy="153809"/>
          </a:xfrm>
          <a:prstGeom prst="rect">
            <a:avLst/>
          </a:prstGeom>
        </p:spPr>
      </p:pic>
      <p:pic>
        <p:nvPicPr>
          <p:cNvPr id="18" name="Picture 2" descr="C:\Users\R35\Desktop\nestLogo.png">
            <a:extLst>
              <a:ext uri="{FF2B5EF4-FFF2-40B4-BE49-F238E27FC236}">
                <a16:creationId xmlns:a16="http://schemas.microsoft.com/office/drawing/2014/main" id="{37B094AE-68B1-44A2-B0C6-FC5BC24A0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262A72-71FA-4BEC-B57D-F4B6628228EF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20" name="Picture 9" descr="C:\Users\R35\Downloads\branch.png">
            <a:extLst>
              <a:ext uri="{FF2B5EF4-FFF2-40B4-BE49-F238E27FC236}">
                <a16:creationId xmlns:a16="http://schemas.microsoft.com/office/drawing/2014/main" id="{CB451D31-B204-4D24-91D8-1F7173696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27D9B70-6133-4391-A601-DEED164688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7966" y="1457814"/>
            <a:ext cx="4383405" cy="4814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38AB411-A66D-440D-BBDA-60C605ECE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4015" y="2041199"/>
            <a:ext cx="4463556" cy="4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1"/>
                            </p:stCondLst>
                            <p:childTnLst>
                              <p:par>
                                <p:cTn id="11" presetID="35" presetClass="emph" presetSubtype="0" repeatCount="indefinite" fill="hold" nodeType="afterEffect">
                                  <p:stCondLst>
                                    <p:cond delay="199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F0C0B76-C709-44E5-A092-BA2520555FD2}"/>
              </a:ext>
            </a:extLst>
          </p:cNvPr>
          <p:cNvSpPr txBox="1"/>
          <p:nvPr/>
        </p:nvSpPr>
        <p:spPr>
          <a:xfrm>
            <a:off x="2979769" y="5732462"/>
            <a:ext cx="596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효율적인 프로젝트 관리</a:t>
            </a:r>
            <a:r>
              <a:rPr lang="en-US" altLang="ko-KR" sz="32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환경 제공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F49D22C-C86E-40BF-9BE7-CC33BC8F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03" y="1845437"/>
            <a:ext cx="3060395" cy="3060395"/>
          </a:xfrm>
          <a:prstGeom prst="rect">
            <a:avLst/>
          </a:prstGeom>
        </p:spPr>
      </p:pic>
      <p:pic>
        <p:nvPicPr>
          <p:cNvPr id="34" name="그래픽 33" descr="닫힌 따옴표">
            <a:extLst>
              <a:ext uri="{FF2B5EF4-FFF2-40B4-BE49-F238E27FC236}">
                <a16:creationId xmlns:a16="http://schemas.microsoft.com/office/drawing/2014/main" id="{3969612A-EA44-490F-A721-EDC4693AE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9458" y="5261759"/>
            <a:ext cx="804510" cy="804510"/>
          </a:xfrm>
          <a:prstGeom prst="rect">
            <a:avLst/>
          </a:prstGeom>
        </p:spPr>
      </p:pic>
      <p:pic>
        <p:nvPicPr>
          <p:cNvPr id="48" name="그래픽 47" descr="닫힌 따옴표">
            <a:extLst>
              <a:ext uri="{FF2B5EF4-FFF2-40B4-BE49-F238E27FC236}">
                <a16:creationId xmlns:a16="http://schemas.microsoft.com/office/drawing/2014/main" id="{12AA6267-1AD2-43BE-8C47-55DE1E3B1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355691" y="5261759"/>
            <a:ext cx="804510" cy="804510"/>
          </a:xfrm>
          <a:prstGeom prst="rect">
            <a:avLst/>
          </a:prstGeom>
        </p:spPr>
      </p:pic>
      <p:pic>
        <p:nvPicPr>
          <p:cNvPr id="52" name="그림 51" descr="음식, 표지판, 그리기이(가) 표시된 사진&#10;&#10;자동 생성된 설명">
            <a:extLst>
              <a:ext uri="{FF2B5EF4-FFF2-40B4-BE49-F238E27FC236}">
                <a16:creationId xmlns:a16="http://schemas.microsoft.com/office/drawing/2014/main" id="{71D608F5-F04D-41EE-9DEF-BF5AA938E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063" y="3759027"/>
            <a:ext cx="1251764" cy="1251764"/>
          </a:xfrm>
          <a:prstGeom prst="rect">
            <a:avLst/>
          </a:prstGeom>
        </p:spPr>
      </p:pic>
      <p:pic>
        <p:nvPicPr>
          <p:cNvPr id="53" name="그림 5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3D76328D-1464-46FB-9BB5-280EFF58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1713" y="3759027"/>
            <a:ext cx="1251764" cy="1251764"/>
          </a:xfrm>
          <a:prstGeom prst="rect">
            <a:avLst/>
          </a:prstGeom>
        </p:spPr>
      </p:pic>
      <p:pic>
        <p:nvPicPr>
          <p:cNvPr id="54" name="그림 53" descr="개체, 방이(가) 표시된 사진&#10;&#10;자동 생성된 설명">
            <a:extLst>
              <a:ext uri="{FF2B5EF4-FFF2-40B4-BE49-F238E27FC236}">
                <a16:creationId xmlns:a16="http://schemas.microsoft.com/office/drawing/2014/main" id="{3D16D4F4-3E71-418F-935D-F89D6E31A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390" y="306842"/>
            <a:ext cx="1368185" cy="1368185"/>
          </a:xfrm>
          <a:prstGeom prst="rect">
            <a:avLst/>
          </a:prstGeom>
        </p:spPr>
      </p:pic>
      <p:pic>
        <p:nvPicPr>
          <p:cNvPr id="55" name="Picture 2" descr="C:\Users\R35\Desktop\nestLogo.png">
            <a:extLst>
              <a:ext uri="{FF2B5EF4-FFF2-40B4-BE49-F238E27FC236}">
                <a16:creationId xmlns:a16="http://schemas.microsoft.com/office/drawing/2014/main" id="{8312297C-63E9-4974-8F01-66F05824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44D0807-25E6-4FBF-9949-831646466511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57" name="Picture 9" descr="C:\Users\R35\Downloads\branch.png">
            <a:extLst>
              <a:ext uri="{FF2B5EF4-FFF2-40B4-BE49-F238E27FC236}">
                <a16:creationId xmlns:a16="http://schemas.microsoft.com/office/drawing/2014/main" id="{2CBC1041-5065-40C0-95A8-C1816D138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7434C10D-BC57-4810-84A9-227AC30C9D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8852" y="354421"/>
            <a:ext cx="1320606" cy="13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1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12853" y="2602796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핵심 기술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5718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5410E3-47C8-403A-82FB-C8FA59DD52EE}"/>
              </a:ext>
            </a:extLst>
          </p:cNvPr>
          <p:cNvSpPr/>
          <p:nvPr/>
        </p:nvSpPr>
        <p:spPr>
          <a:xfrm>
            <a:off x="805218" y="1248610"/>
            <a:ext cx="10495128" cy="4926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17011A-6366-4BAC-BEB0-7EAB72AC924E}"/>
              </a:ext>
            </a:extLst>
          </p:cNvPr>
          <p:cNvGrpSpPr/>
          <p:nvPr/>
        </p:nvGrpSpPr>
        <p:grpSpPr>
          <a:xfrm>
            <a:off x="1060647" y="1276056"/>
            <a:ext cx="10070705" cy="4829882"/>
            <a:chOff x="120410" y="701978"/>
            <a:chExt cx="11868080" cy="5691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5950A3F-9B28-4CEF-AD32-CABC1B36DE70}"/>
                </a:ext>
              </a:extLst>
            </p:cNvPr>
            <p:cNvGrpSpPr/>
            <p:nvPr/>
          </p:nvGrpSpPr>
          <p:grpSpPr>
            <a:xfrm>
              <a:off x="120410" y="851389"/>
              <a:ext cx="11868080" cy="5542487"/>
              <a:chOff x="120410" y="851389"/>
              <a:chExt cx="11868080" cy="554248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7350109-2518-4AE5-B65B-CC1352C99964}"/>
                  </a:ext>
                </a:extLst>
              </p:cNvPr>
              <p:cNvSpPr/>
              <p:nvPr/>
            </p:nvSpPr>
            <p:spPr>
              <a:xfrm>
                <a:off x="120410" y="3545415"/>
                <a:ext cx="3402021" cy="2654049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52AEC60E-F28B-470B-9A27-A5A87F142E45}"/>
                  </a:ext>
                </a:extLst>
              </p:cNvPr>
              <p:cNvSpPr/>
              <p:nvPr/>
            </p:nvSpPr>
            <p:spPr>
              <a:xfrm>
                <a:off x="120410" y="1095013"/>
                <a:ext cx="3174290" cy="1862844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C4A36B57-5246-46FA-A8AB-89B8B0344EC2}"/>
                  </a:ext>
                </a:extLst>
              </p:cNvPr>
              <p:cNvSpPr/>
              <p:nvPr/>
            </p:nvSpPr>
            <p:spPr>
              <a:xfrm>
                <a:off x="7466538" y="1171239"/>
                <a:ext cx="4521952" cy="415577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A2B6899-4CB0-42DE-8D2E-A0522B7E701F}"/>
                  </a:ext>
                </a:extLst>
              </p:cNvPr>
              <p:cNvGrpSpPr/>
              <p:nvPr/>
            </p:nvGrpSpPr>
            <p:grpSpPr>
              <a:xfrm>
                <a:off x="1669326" y="3810765"/>
                <a:ext cx="788381" cy="841936"/>
                <a:chOff x="5723749" y="5137051"/>
                <a:chExt cx="984232" cy="1092552"/>
              </a:xfrm>
            </p:grpSpPr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5F94325A-F8CA-4A08-BD53-C118A68E9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75471" y="5137051"/>
                  <a:ext cx="737870" cy="737869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712B73A-5709-4993-BBCE-3EE57965A9CD}"/>
                    </a:ext>
                  </a:extLst>
                </p:cNvPr>
                <p:cNvSpPr txBox="1"/>
                <p:nvPr/>
              </p:nvSpPr>
              <p:spPr>
                <a:xfrm>
                  <a:off x="5723749" y="5790273"/>
                  <a:ext cx="984232" cy="439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600" dirty="0">
                      <a:solidFill>
                        <a:srgbClr val="00B0F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React</a:t>
                  </a:r>
                  <a:endParaRPr kumimoji="1" lang="ko-KR" altLang="en-US" sz="1600" dirty="0">
                    <a:solidFill>
                      <a:srgbClr val="00B0F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61" name="그림 60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46F1939D-A6F5-4B5C-AD7E-2780D6FC8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62" y="4949452"/>
                <a:ext cx="2630639" cy="996454"/>
              </a:xfrm>
              <a:prstGeom prst="rect">
                <a:avLst/>
              </a:prstGeom>
            </p:spPr>
          </p:pic>
          <p:pic>
            <p:nvPicPr>
              <p:cNvPr id="62" name="그림 61" descr="플레이트, 그리기, 시계이(가) 표시된 사진&#10;&#10;자동 생성된 설명">
                <a:extLst>
                  <a:ext uri="{FF2B5EF4-FFF2-40B4-BE49-F238E27FC236}">
                    <a16:creationId xmlns:a16="http://schemas.microsoft.com/office/drawing/2014/main" id="{E1E9496D-0EC3-441C-911E-8E10F185C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20" y="3987046"/>
                <a:ext cx="668627" cy="668627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4836B75B-6BAC-4AD1-BF92-6D5426A41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651" b="96512" l="3235" r="97353">
                            <a14:foregroundMark x1="9118" y1="33721" x2="5000" y2="65116"/>
                            <a14:foregroundMark x1="28235" y1="13953" x2="4412" y2="91860"/>
                            <a14:foregroundMark x1="4412" y1="91860" x2="97647" y2="72093"/>
                            <a14:foregroundMark x1="97647" y1="72093" x2="17353" y2="82558"/>
                            <a14:foregroundMark x1="17353" y1="82558" x2="85294" y2="8140"/>
                            <a14:foregroundMark x1="85294" y1="8140" x2="27647" y2="50000"/>
                            <a14:foregroundMark x1="27647" y1="50000" x2="82353" y2="13953"/>
                            <a14:foregroundMark x1="82353" y1="13953" x2="25294" y2="68605"/>
                            <a14:foregroundMark x1="25294" y1="68605" x2="62647" y2="45349"/>
                            <a14:foregroundMark x1="62647" y1="45349" x2="15588" y2="59302"/>
                            <a14:foregroundMark x1="15588" y1="59302" x2="55294" y2="23256"/>
                            <a14:foregroundMark x1="55294" y1="23256" x2="13824" y2="68605"/>
                            <a14:foregroundMark x1="13824" y1="68605" x2="77059" y2="40698"/>
                            <a14:foregroundMark x1="77059" y1="40698" x2="47353" y2="94186"/>
                            <a14:foregroundMark x1="47353" y1="94186" x2="95588" y2="26744"/>
                            <a14:foregroundMark x1="95588" y1="26744" x2="36765" y2="77907"/>
                            <a14:foregroundMark x1="36765" y1="77907" x2="72941" y2="33721"/>
                            <a14:foregroundMark x1="72941" y1="33721" x2="42941" y2="89535"/>
                            <a14:foregroundMark x1="42941" y1="89535" x2="87353" y2="41860"/>
                            <a14:foregroundMark x1="87353" y1="41860" x2="56765" y2="91860"/>
                            <a14:foregroundMark x1="56765" y1="91860" x2="87647" y2="52326"/>
                            <a14:foregroundMark x1="87647" y1="52326" x2="20588" y2="93023"/>
                            <a14:foregroundMark x1="20588" y1="93023" x2="59706" y2="40698"/>
                            <a14:foregroundMark x1="59706" y1="40698" x2="19412" y2="65116"/>
                            <a14:foregroundMark x1="19412" y1="65116" x2="50000" y2="18605"/>
                            <a14:foregroundMark x1="50000" y1="18605" x2="10294" y2="38372"/>
                            <a14:foregroundMark x1="10294" y1="38372" x2="7353" y2="46512"/>
                            <a14:foregroundMark x1="51471" y1="80233" x2="85000" y2="20930"/>
                            <a14:foregroundMark x1="85000" y1="20930" x2="89412" y2="50000"/>
                            <a14:foregroundMark x1="90588" y1="72093" x2="94118" y2="40698"/>
                            <a14:foregroundMark x1="96471" y1="34884" x2="68824" y2="98837"/>
                            <a14:foregroundMark x1="68824" y1="98837" x2="71471" y2="70930"/>
                            <a14:foregroundMark x1="81765" y1="73256" x2="69706" y2="84884"/>
                            <a14:foregroundMark x1="71471" y1="82558" x2="60588" y2="86047"/>
                            <a14:foregroundMark x1="71471" y1="79070" x2="64412" y2="87209"/>
                            <a14:foregroundMark x1="75000" y1="81395" x2="82647" y2="74419"/>
                            <a14:foregroundMark x1="79706" y1="79070" x2="75882" y2="93023"/>
                            <a14:foregroundMark x1="79118" y1="84884" x2="83529" y2="79070"/>
                            <a14:foregroundMark x1="83824" y1="77907" x2="78529" y2="89535"/>
                            <a14:foregroundMark x1="85882" y1="83721" x2="93824" y2="74419"/>
                            <a14:foregroundMark x1="93824" y1="73256" x2="86471" y2="89535"/>
                            <a14:foregroundMark x1="88529" y1="79070" x2="92353" y2="83721"/>
                            <a14:foregroundMark x1="91176" y1="84884" x2="91176" y2="84884"/>
                            <a14:foregroundMark x1="91176" y1="84884" x2="91176" y2="84884"/>
                            <a14:foregroundMark x1="91176" y1="84884" x2="91176" y2="84884"/>
                            <a14:foregroundMark x1="91176" y1="84884" x2="91176" y2="84884"/>
                            <a14:foregroundMark x1="92353" y1="46512" x2="91176" y2="16279"/>
                            <a14:foregroundMark x1="91471" y1="33721" x2="89412" y2="27907"/>
                            <a14:foregroundMark x1="89412" y1="26744" x2="88824" y2="18605"/>
                            <a14:foregroundMark x1="89412" y1="22093" x2="89412" y2="22093"/>
                            <a14:foregroundMark x1="89412" y1="24419" x2="88529" y2="26744"/>
                            <a14:foregroundMark x1="87059" y1="27907" x2="85882" y2="30233"/>
                            <a14:foregroundMark x1="85588" y1="30233" x2="85588" y2="30233"/>
                            <a14:foregroundMark x1="85294" y1="31395" x2="84706" y2="27907"/>
                            <a14:foregroundMark x1="84412" y1="27907" x2="84412" y2="27907"/>
                            <a14:foregroundMark x1="84412" y1="27907" x2="84412" y2="27907"/>
                            <a14:foregroundMark x1="97353" y1="26744" x2="97941" y2="27907"/>
                            <a14:foregroundMark x1="97941" y1="27907" x2="97941" y2="27907"/>
                            <a14:foregroundMark x1="97941" y1="27907" x2="97941" y2="27907"/>
                            <a14:foregroundMark x1="97941" y1="27907" x2="97941" y2="27907"/>
                            <a14:foregroundMark x1="97647" y1="30233" x2="97647" y2="30233"/>
                            <a14:foregroundMark x1="6765" y1="73256" x2="5294" y2="75581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3256" x2="4118" y2="73256"/>
                            <a14:foregroundMark x1="4118" y1="72093" x2="4118" y2="69767"/>
                            <a14:foregroundMark x1="4118" y1="68605" x2="4118" y2="62791"/>
                            <a14:foregroundMark x1="4118" y1="62791" x2="4118" y2="62791"/>
                            <a14:foregroundMark x1="3824" y1="67442" x2="3824" y2="69767"/>
                            <a14:foregroundMark x1="3529" y1="72093" x2="3529" y2="72093"/>
                            <a14:foregroundMark x1="3529" y1="73256" x2="3529" y2="73256"/>
                            <a14:foregroundMark x1="3529" y1="73256" x2="3529" y2="73256"/>
                            <a14:foregroundMark x1="3529" y1="73256" x2="3529" y2="73256"/>
                            <a14:foregroundMark x1="3529" y1="73256" x2="3529" y2="73256"/>
                            <a14:foregroundMark x1="4118" y1="46512" x2="4706" y2="45349"/>
                            <a14:foregroundMark x1="4706" y1="44186" x2="5588" y2="40698"/>
                            <a14:foregroundMark x1="6765" y1="34884" x2="10882" y2="16279"/>
                            <a14:foregroundMark x1="10294" y1="16279" x2="9706" y2="15116"/>
                            <a14:foregroundMark x1="8235" y1="11628" x2="7647" y2="11628"/>
                            <a14:foregroundMark x1="7647" y1="11628" x2="7647" y2="11628"/>
                            <a14:foregroundMark x1="7647" y1="11628" x2="7647" y2="11628"/>
                            <a14:foregroundMark x1="7647" y1="10465" x2="18235" y2="8140"/>
                            <a14:foregroundMark x1="32353" y1="4651" x2="22647" y2="16279"/>
                            <a14:foregroundMark x1="27059" y1="15116" x2="27059" y2="151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09398" y="1437416"/>
                <a:ext cx="1440179" cy="44652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4989014-A396-4A56-9081-B353F8ACB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897" y="2110819"/>
                <a:ext cx="1366008" cy="677410"/>
              </a:xfrm>
              <a:prstGeom prst="rect">
                <a:avLst/>
              </a:prstGeom>
            </p:spPr>
          </p:pic>
          <p:pic>
            <p:nvPicPr>
              <p:cNvPr id="65" name="그림 64" descr="건물, 벽돌이(가) 표시된 사진&#10;&#10;자동 생성된 설명">
                <a:extLst>
                  <a:ext uri="{FF2B5EF4-FFF2-40B4-BE49-F238E27FC236}">
                    <a16:creationId xmlns:a16="http://schemas.microsoft.com/office/drawing/2014/main" id="{7B142281-1060-4FBF-80A1-28553F76D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3195" y="4495904"/>
                <a:ext cx="1309885" cy="907096"/>
              </a:xfrm>
              <a:prstGeom prst="rect">
                <a:avLst/>
              </a:prstGeom>
            </p:spPr>
          </p:pic>
          <p:pic>
            <p:nvPicPr>
              <p:cNvPr id="66" name="그림 6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A2BEC57-8699-41F2-8E5E-7E3E85002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121" y="4024805"/>
                <a:ext cx="617398" cy="533751"/>
              </a:xfrm>
              <a:prstGeom prst="rect">
                <a:avLst/>
              </a:prstGeom>
            </p:spPr>
          </p:pic>
          <p:pic>
            <p:nvPicPr>
              <p:cNvPr id="67" name="그림 66" descr="그리기, 테이블이(가) 표시된 사진&#10;&#10;자동 생성된 설명">
                <a:extLst>
                  <a:ext uri="{FF2B5EF4-FFF2-40B4-BE49-F238E27FC236}">
                    <a16:creationId xmlns:a16="http://schemas.microsoft.com/office/drawing/2014/main" id="{07A7B44A-7088-4EB0-BF78-625180FBC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1345" y="1589304"/>
                <a:ext cx="1539974" cy="996454"/>
              </a:xfrm>
              <a:prstGeom prst="rect">
                <a:avLst/>
              </a:prstGeom>
            </p:spPr>
          </p:pic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B969A2E7-56CC-4C5D-A81F-C98E9DCEC248}"/>
                  </a:ext>
                </a:extLst>
              </p:cNvPr>
              <p:cNvSpPr/>
              <p:nvPr/>
            </p:nvSpPr>
            <p:spPr>
              <a:xfrm>
                <a:off x="9021865" y="940181"/>
                <a:ext cx="1619326" cy="4171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ysClr val="windowText" lastClr="000000"/>
                    </a:solidFill>
                  </a:rPr>
                  <a:t>Server</a:t>
                </a:r>
                <a:endParaRPr lang="ko-KR" altLang="en-US" sz="1200" b="1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6A347BD1-B736-46D5-8769-2C605EBFF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7229" y="2548597"/>
                <a:ext cx="16112" cy="18628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31233B-F1D4-452E-9926-A991EEF6EFEC}"/>
                  </a:ext>
                </a:extLst>
              </p:cNvPr>
              <p:cNvSpPr txBox="1"/>
              <p:nvPr/>
            </p:nvSpPr>
            <p:spPr>
              <a:xfrm>
                <a:off x="3982924" y="5047569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Build</a:t>
                </a:r>
                <a:endParaRPr lang="ko-KR" altLang="en-US" sz="1400" b="1" dirty="0"/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A5503036-EAA7-4836-9E17-6739F7675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691" y="4839864"/>
                <a:ext cx="1392596" cy="751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그림 71" descr="그리기, 표지판이(가) 표시된 사진&#10;&#10;자동 생성된 설명">
                <a:extLst>
                  <a:ext uri="{FF2B5EF4-FFF2-40B4-BE49-F238E27FC236}">
                    <a16:creationId xmlns:a16="http://schemas.microsoft.com/office/drawing/2014/main" id="{407AC202-A742-4BCF-A15E-E79BC8B77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0092" y="5821057"/>
                <a:ext cx="1263236" cy="572819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B6EBCD-FE8D-4624-88F3-63792F2F2E6D}"/>
                  </a:ext>
                </a:extLst>
              </p:cNvPr>
              <p:cNvSpPr txBox="1"/>
              <p:nvPr/>
            </p:nvSpPr>
            <p:spPr>
              <a:xfrm>
                <a:off x="3757603" y="2185648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push</a:t>
                </a:r>
                <a:endParaRPr lang="ko-KR" altLang="en-US" sz="1400" b="1" dirty="0"/>
              </a:p>
            </p:txBody>
          </p:sp>
          <p:pic>
            <p:nvPicPr>
              <p:cNvPr id="74" name="그림 73" descr="셔츠이(가) 표시된 사진&#10;&#10;자동 생성된 설명">
                <a:extLst>
                  <a:ext uri="{FF2B5EF4-FFF2-40B4-BE49-F238E27FC236}">
                    <a16:creationId xmlns:a16="http://schemas.microsoft.com/office/drawing/2014/main" id="{E962EFE0-A03A-4F6A-9EA7-966FA90E0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371" b="94595" l="9846" r="89768">
                            <a14:foregroundMark x1="58108" y1="15444" x2="60811" y2="28185"/>
                            <a14:foregroundMark x1="63514" y1="17181" x2="54440" y2="44595"/>
                            <a14:foregroundMark x1="65251" y1="27220" x2="61583" y2="86293"/>
                            <a14:foregroundMark x1="61583" y1="86293" x2="68919" y2="81853"/>
                            <a14:foregroundMark x1="74324" y1="87259" x2="45367" y2="80888"/>
                            <a14:foregroundMark x1="49807" y1="80888" x2="32625" y2="78185"/>
                            <a14:foregroundMark x1="52510" y1="57336" x2="51737" y2="51737"/>
                            <a14:foregroundMark x1="65251" y1="51737" x2="43436" y2="48069"/>
                            <a14:foregroundMark x1="56178" y1="32625" x2="51737" y2="6371"/>
                            <a14:foregroundMark x1="62548" y1="12741" x2="47104" y2="41699"/>
                            <a14:foregroundMark x1="54440" y1="77220" x2="56178" y2="77220"/>
                            <a14:foregroundMark x1="65251" y1="94595" x2="66216" y2="78185"/>
                            <a14:foregroundMark x1="74324" y1="85521" x2="70849" y2="7451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2428" y="1963707"/>
                <a:ext cx="922132" cy="922132"/>
              </a:xfrm>
              <a:prstGeom prst="rect">
                <a:avLst/>
              </a:prstGeom>
              <a:noFill/>
            </p:spPr>
          </p:pic>
          <p:sp>
            <p:nvSpPr>
              <p:cNvPr id="75" name="오른쪽 대괄호 74">
                <a:extLst>
                  <a:ext uri="{FF2B5EF4-FFF2-40B4-BE49-F238E27FC236}">
                    <a16:creationId xmlns:a16="http://schemas.microsoft.com/office/drawing/2014/main" id="{FC30EA53-8912-4EAD-8BF0-50980ADDA18C}"/>
                  </a:ext>
                </a:extLst>
              </p:cNvPr>
              <p:cNvSpPr/>
              <p:nvPr/>
            </p:nvSpPr>
            <p:spPr>
              <a:xfrm>
                <a:off x="3264019" y="1589304"/>
                <a:ext cx="315410" cy="922132"/>
              </a:xfrm>
              <a:prstGeom prst="rightBracke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D27F305-851D-4306-98F3-812E19A58112}"/>
                  </a:ext>
                </a:extLst>
              </p:cNvPr>
              <p:cNvSpPr txBox="1"/>
              <p:nvPr/>
            </p:nvSpPr>
            <p:spPr>
              <a:xfrm>
                <a:off x="4941206" y="3388232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push</a:t>
                </a:r>
                <a:endParaRPr lang="ko-KR" altLang="en-US" sz="1400" b="1" dirty="0"/>
              </a:p>
            </p:txBody>
          </p:sp>
          <p:sp>
            <p:nvSpPr>
              <p:cNvPr id="77" name="오른쪽 대괄호 76">
                <a:extLst>
                  <a:ext uri="{FF2B5EF4-FFF2-40B4-BE49-F238E27FC236}">
                    <a16:creationId xmlns:a16="http://schemas.microsoft.com/office/drawing/2014/main" id="{B9EA17C1-B2AA-454F-AC77-585FCC9C0E73}"/>
                  </a:ext>
                </a:extLst>
              </p:cNvPr>
              <p:cNvSpPr/>
              <p:nvPr/>
            </p:nvSpPr>
            <p:spPr>
              <a:xfrm>
                <a:off x="3458850" y="4224065"/>
                <a:ext cx="315370" cy="1246635"/>
              </a:xfrm>
              <a:prstGeom prst="rightBracke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94A5AA58-D180-4DB4-9E79-D1B4B349AF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429" y="2050370"/>
                <a:ext cx="123818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730B1EA-3A9B-4447-903B-17B090558C8B}"/>
                  </a:ext>
                </a:extLst>
              </p:cNvPr>
              <p:cNvSpPr txBox="1"/>
              <p:nvPr/>
            </p:nvSpPr>
            <p:spPr>
              <a:xfrm>
                <a:off x="6680705" y="1460625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Build</a:t>
                </a:r>
                <a:endParaRPr lang="ko-KR" altLang="en-US" sz="1400" b="1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4680DD-3F7F-40AA-B30C-5A74079CC9F2}"/>
                  </a:ext>
                </a:extLst>
              </p:cNvPr>
              <p:cNvSpPr txBox="1"/>
              <p:nvPr/>
            </p:nvSpPr>
            <p:spPr>
              <a:xfrm>
                <a:off x="5631332" y="5258086"/>
                <a:ext cx="4427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+</a:t>
                </a:r>
                <a:endParaRPr lang="ko-KR" altLang="en-US" sz="2800" b="1" dirty="0"/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F6B18D8A-FD92-4CEB-93D8-D5A767778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297" y="2885839"/>
                <a:ext cx="0" cy="6595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EE7691A1-CC03-4E54-9BFB-D453F90E38E9}"/>
                  </a:ext>
                </a:extLst>
              </p:cNvPr>
              <p:cNvSpPr/>
              <p:nvPr/>
            </p:nvSpPr>
            <p:spPr>
              <a:xfrm>
                <a:off x="7759144" y="1478505"/>
                <a:ext cx="1501570" cy="121805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FA13288-1DDF-4027-809E-9875FFF95D07}"/>
                  </a:ext>
                </a:extLst>
              </p:cNvPr>
              <p:cNvSpPr txBox="1"/>
              <p:nvPr/>
            </p:nvSpPr>
            <p:spPr>
              <a:xfrm>
                <a:off x="8584470" y="2938165"/>
                <a:ext cx="9579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deploy</a:t>
                </a:r>
                <a:endParaRPr lang="ko-KR" altLang="en-US" sz="1200" dirty="0"/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37B7DFDB-A37E-472E-9207-832FB59650E9}"/>
                  </a:ext>
                </a:extLst>
              </p:cNvPr>
              <p:cNvCxnSpPr>
                <a:cxnSpLocks/>
                <a:stCxn id="89" idx="3"/>
              </p:cNvCxnSpPr>
              <p:nvPr/>
            </p:nvCxnSpPr>
            <p:spPr>
              <a:xfrm>
                <a:off x="9219165" y="4374835"/>
                <a:ext cx="110684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F660603-FB33-495A-9956-AC83CD469EF5}"/>
                  </a:ext>
                </a:extLst>
              </p:cNvPr>
              <p:cNvSpPr txBox="1"/>
              <p:nvPr/>
            </p:nvSpPr>
            <p:spPr>
              <a:xfrm>
                <a:off x="8082162" y="1256217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CI</a:t>
                </a:r>
                <a:endParaRPr lang="ko-KR" altLang="en-US" sz="1400" b="1" dirty="0"/>
              </a:p>
            </p:txBody>
          </p:sp>
          <p:pic>
            <p:nvPicPr>
              <p:cNvPr id="86" name="그림 85" descr="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23B9E84B-2A4E-4CD6-BC1B-F4047D3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10557" y="1495296"/>
                <a:ext cx="1231045" cy="123104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3D7ACAD3-F203-4CA8-B514-B175099B2817}"/>
                  </a:ext>
                </a:extLst>
              </p:cNvPr>
              <p:cNvSpPr/>
              <p:nvPr/>
            </p:nvSpPr>
            <p:spPr>
              <a:xfrm>
                <a:off x="10386091" y="3849870"/>
                <a:ext cx="1501570" cy="121805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0F368D54-16B4-48B1-8FE4-F1B6166BC0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867" y="2050370"/>
                <a:ext cx="123818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91D45168-B9CC-473A-A988-AFEAC5DD8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2992" y="3681748"/>
                <a:ext cx="1386173" cy="1386173"/>
              </a:xfrm>
              <a:prstGeom prst="rect">
                <a:avLst/>
              </a:prstGeom>
            </p:spPr>
          </p:pic>
          <p:pic>
            <p:nvPicPr>
              <p:cNvPr id="94" name="그림 93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91110158-9BE0-4056-95BE-56068E96F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0272" y="4009800"/>
                <a:ext cx="1501638" cy="730068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2E02D2A-A0F1-44CC-8452-026466D0E47E}"/>
                  </a:ext>
                </a:extLst>
              </p:cNvPr>
              <p:cNvSpPr txBox="1"/>
              <p:nvPr/>
            </p:nvSpPr>
            <p:spPr>
              <a:xfrm>
                <a:off x="10712089" y="3633725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DB</a:t>
                </a:r>
                <a:endParaRPr lang="ko-KR" altLang="en-US" sz="1400" b="1" dirty="0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95F3C6AD-707A-4F62-AD90-63C74E776134}"/>
                  </a:ext>
                </a:extLst>
              </p:cNvPr>
              <p:cNvSpPr/>
              <p:nvPr/>
            </p:nvSpPr>
            <p:spPr>
              <a:xfrm>
                <a:off x="823494" y="851389"/>
                <a:ext cx="1559011" cy="48106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err="1">
                    <a:solidFill>
                      <a:sysClr val="windowText" lastClr="000000"/>
                    </a:solidFill>
                  </a:rPr>
                  <a:t>BackEnd</a:t>
                </a:r>
                <a:endParaRPr lang="ko-KR" altLang="en-US" sz="1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691E5C9F-0C1B-4E6C-AA3C-4D04678B4DA6}"/>
                  </a:ext>
                </a:extLst>
              </p:cNvPr>
              <p:cNvSpPr/>
              <p:nvPr/>
            </p:nvSpPr>
            <p:spPr>
              <a:xfrm>
                <a:off x="849981" y="3305094"/>
                <a:ext cx="1559011" cy="48106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err="1">
                    <a:solidFill>
                      <a:sysClr val="windowText" lastClr="000000"/>
                    </a:solidFill>
                  </a:rPr>
                  <a:t>FrontEnd</a:t>
                </a:r>
                <a:endParaRPr lang="ko-KR" altLang="en-US" sz="1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652F142-6897-4E05-927C-9452B61484B3}"/>
                  </a:ext>
                </a:extLst>
              </p:cNvPr>
              <p:cNvSpPr txBox="1"/>
              <p:nvPr/>
            </p:nvSpPr>
            <p:spPr>
              <a:xfrm>
                <a:off x="1732331" y="2991644"/>
                <a:ext cx="10971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/>
                  <a:t>axios</a:t>
                </a:r>
                <a:r>
                  <a:rPr lang="en-US" altLang="ko-KR" sz="1000" b="1" dirty="0"/>
                  <a:t>, fetch</a:t>
                </a:r>
                <a:endParaRPr lang="ko-KR" altLang="en-US" sz="1000" b="1" dirty="0"/>
              </a:p>
            </p:txBody>
          </p: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830A4A09-950B-423C-B2D4-D34E383CA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8830" y="2885839"/>
                <a:ext cx="0" cy="51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14" descr="githubì ëí ì´ë¯¸ì§ ê²ìê²°ê³¼">
              <a:extLst>
                <a:ext uri="{FF2B5EF4-FFF2-40B4-BE49-F238E27FC236}">
                  <a16:creationId xmlns:a16="http://schemas.microsoft.com/office/drawing/2014/main" id="{6F984085-9250-4435-9AF4-7E9F7AFB0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517" y="701978"/>
              <a:ext cx="659194" cy="103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7C752AC-C401-4C8E-A51F-2A8A7C60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652" y="3869929"/>
              <a:ext cx="1337254" cy="668627"/>
            </a:xfrm>
            <a:prstGeom prst="rect">
              <a:avLst/>
            </a:prstGeom>
          </p:spPr>
        </p:pic>
      </p:grpSp>
      <p:pic>
        <p:nvPicPr>
          <p:cNvPr id="102" name="Picture 2" descr="C:\Users\R35\Desktop\nestLogo.png">
            <a:extLst>
              <a:ext uri="{FF2B5EF4-FFF2-40B4-BE49-F238E27FC236}">
                <a16:creationId xmlns:a16="http://schemas.microsoft.com/office/drawing/2014/main" id="{BBAE32C5-9EC4-4570-B3B6-55499C1D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F1B2BFF-E32A-4B91-90EE-FE8636D35DCA}"/>
              </a:ext>
            </a:extLst>
          </p:cNvPr>
          <p:cNvSpPr txBox="1"/>
          <p:nvPr/>
        </p:nvSpPr>
        <p:spPr>
          <a:xfrm>
            <a:off x="665093" y="306842"/>
            <a:ext cx="39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핵심 기술 </a:t>
            </a:r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아키텍처</a:t>
            </a:r>
          </a:p>
        </p:txBody>
      </p:sp>
      <p:pic>
        <p:nvPicPr>
          <p:cNvPr id="104" name="Picture 9" descr="C:\Users\R35\Downloads\branch.png">
            <a:extLst>
              <a:ext uri="{FF2B5EF4-FFF2-40B4-BE49-F238E27FC236}">
                <a16:creationId xmlns:a16="http://schemas.microsoft.com/office/drawing/2014/main" id="{17586BFE-ACC8-43AC-AE0B-BDBD0FDE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8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0FD602-C549-4A9D-A337-573DD9B1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92" y="2871592"/>
            <a:ext cx="1114817" cy="1114817"/>
          </a:xfrm>
          <a:prstGeom prst="rect">
            <a:avLst/>
          </a:prstGeom>
        </p:spPr>
      </p:pic>
      <p:pic>
        <p:nvPicPr>
          <p:cNvPr id="17" name="Picture 2" descr="C:\Users\R35\Desktop\nestLogo.png">
            <a:extLst>
              <a:ext uri="{FF2B5EF4-FFF2-40B4-BE49-F238E27FC236}">
                <a16:creationId xmlns:a16="http://schemas.microsoft.com/office/drawing/2014/main" id="{B8BE5649-867F-4709-A291-12208F7C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7B8CE-DC5A-495B-8F7F-25ECE92279FD}"/>
              </a:ext>
            </a:extLst>
          </p:cNvPr>
          <p:cNvSpPr txBox="1"/>
          <p:nvPr/>
        </p:nvSpPr>
        <p:spPr>
          <a:xfrm>
            <a:off x="665093" y="306842"/>
            <a:ext cx="39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핵심 기술 </a:t>
            </a:r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웹 소켓</a:t>
            </a:r>
          </a:p>
        </p:txBody>
      </p:sp>
      <p:pic>
        <p:nvPicPr>
          <p:cNvPr id="19" name="Picture 9" descr="C:\Users\R35\Downloads\branch.png">
            <a:extLst>
              <a:ext uri="{FF2B5EF4-FFF2-40B4-BE49-F238E27FC236}">
                <a16:creationId xmlns:a16="http://schemas.microsoft.com/office/drawing/2014/main" id="{8B75F842-0690-4EFC-A1A1-7B89E1B70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BCAF75A-7BFF-4454-89EC-68A68E7EA4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62" y="1780338"/>
            <a:ext cx="900000" cy="9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6C41F0-BAD2-44CE-95E3-A41F4AAA0D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00" y="5334340"/>
            <a:ext cx="900000" cy="9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B3A7AF3-77CD-45C2-A2D5-01B163AD66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62" y="3986408"/>
            <a:ext cx="900000" cy="90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54D73BA-1EFF-4AF8-8D21-A736AFD43C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18" y="1780338"/>
            <a:ext cx="900000" cy="900000"/>
          </a:xfrm>
          <a:prstGeom prst="rect">
            <a:avLst/>
          </a:prstGeom>
        </p:spPr>
      </p:pic>
      <p:pic>
        <p:nvPicPr>
          <p:cNvPr id="36" name="그림 35" descr="운송이(가) 표시된 사진&#10;&#10;자동 생성된 설명">
            <a:extLst>
              <a:ext uri="{FF2B5EF4-FFF2-40B4-BE49-F238E27FC236}">
                <a16:creationId xmlns:a16="http://schemas.microsoft.com/office/drawing/2014/main" id="{A220267B-F712-410D-B199-4798979B4A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00" y="678899"/>
            <a:ext cx="828000" cy="828000"/>
          </a:xfrm>
          <a:prstGeom prst="rect">
            <a:avLst/>
          </a:prstGeom>
        </p:spPr>
      </p:pic>
      <p:pic>
        <p:nvPicPr>
          <p:cNvPr id="40" name="그림 39" descr="표지판이(가) 표시된 사진&#10;&#10;자동 생성된 설명">
            <a:extLst>
              <a:ext uri="{FF2B5EF4-FFF2-40B4-BE49-F238E27FC236}">
                <a16:creationId xmlns:a16="http://schemas.microsoft.com/office/drawing/2014/main" id="{20DD2D44-9EB4-429A-A4BB-03C7071C5A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517" y="3986408"/>
            <a:ext cx="900001" cy="900001"/>
          </a:xfrm>
          <a:prstGeom prst="rect">
            <a:avLst/>
          </a:prstGeom>
        </p:spPr>
      </p:pic>
      <p:pic>
        <p:nvPicPr>
          <p:cNvPr id="1026" name="Picture 2" descr="C:\Users\R35\Desktop\rightarrow_87483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4482918" y="4129158"/>
            <a:ext cx="296717" cy="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R35\Desktop\rightarrow_87483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4900315" y="3943568"/>
            <a:ext cx="296717" cy="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35\Desktop\rightarrow_87483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5288641" y="3764870"/>
            <a:ext cx="296717" cy="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/>
          <p:nvPr/>
        </p:nvCxnSpPr>
        <p:spPr>
          <a:xfrm flipH="1" flipV="1">
            <a:off x="4508078" y="2680338"/>
            <a:ext cx="902256" cy="456048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6736794" y="2680338"/>
            <a:ext cx="902256" cy="465571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endCxn id="40" idx="1"/>
          </p:cNvCxnSpPr>
          <p:nvPr/>
        </p:nvCxnSpPr>
        <p:spPr>
          <a:xfrm>
            <a:off x="6736794" y="3900019"/>
            <a:ext cx="1001723" cy="53639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6096000" y="1666875"/>
            <a:ext cx="0" cy="1097449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6096000" y="4128042"/>
            <a:ext cx="0" cy="1063083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69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12854" y="2602796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기대 효과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01090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C:\Users\R35\Desktop\nestLogo.png">
            <a:extLst>
              <a:ext uri="{FF2B5EF4-FFF2-40B4-BE49-F238E27FC236}">
                <a16:creationId xmlns:a16="http://schemas.microsoft.com/office/drawing/2014/main" id="{345DF51E-16A2-4DA0-AFD5-80A90920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5E6332C-23A2-48B0-93A8-F15F3F1416A0}"/>
              </a:ext>
            </a:extLst>
          </p:cNvPr>
          <p:cNvSpPr txBox="1"/>
          <p:nvPr/>
        </p:nvSpPr>
        <p:spPr>
          <a:xfrm>
            <a:off x="665093" y="306842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4.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기대 효과</a:t>
            </a:r>
          </a:p>
        </p:txBody>
      </p:sp>
      <p:pic>
        <p:nvPicPr>
          <p:cNvPr id="63" name="Picture 9" descr="C:\Users\R35\Downloads\branch.png">
            <a:extLst>
              <a:ext uri="{FF2B5EF4-FFF2-40B4-BE49-F238E27FC236}">
                <a16:creationId xmlns:a16="http://schemas.microsoft.com/office/drawing/2014/main" id="{A46566EA-C2B1-47D9-9E72-902126ED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E7E2C-957A-4C4E-B58D-21AE82572210}"/>
              </a:ext>
            </a:extLst>
          </p:cNvPr>
          <p:cNvSpPr txBox="1"/>
          <p:nvPr/>
        </p:nvSpPr>
        <p:spPr>
          <a:xfrm>
            <a:off x="606016" y="5041161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프로젝트 진행 상황을 한눈에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C793D5-5AAE-4788-9F05-037545617546}"/>
              </a:ext>
            </a:extLst>
          </p:cNvPr>
          <p:cNvSpPr txBox="1"/>
          <p:nvPr/>
        </p:nvSpPr>
        <p:spPr>
          <a:xfrm>
            <a:off x="5210733" y="5041161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직관적인 이미지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648E37-81A6-4F34-BD1C-0F54F6487988}"/>
              </a:ext>
            </a:extLst>
          </p:cNvPr>
          <p:cNvSpPr txBox="1"/>
          <p:nvPr/>
        </p:nvSpPr>
        <p:spPr>
          <a:xfrm>
            <a:off x="9291672" y="503888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유기적인 소통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7FB09-C981-4092-A3BE-A1DBCB0DD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2751" y="1722277"/>
            <a:ext cx="3634016" cy="2972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E95635-6687-4934-8675-56DA78C59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80" y="1722277"/>
            <a:ext cx="3710735" cy="2972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260823-180E-4783-B141-390351123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204" y="1712736"/>
            <a:ext cx="3634596" cy="29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6" grpId="0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18097" y="2602796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NEST</a:t>
            </a:r>
            <a:r>
              <a:rPr kumimoji="1" lang="ko-KR" altLang="en-US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의 가능성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4082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상자 17">
            <a:extLst>
              <a:ext uri="{FF2B5EF4-FFF2-40B4-BE49-F238E27FC236}">
                <a16:creationId xmlns:a16="http://schemas.microsoft.com/office/drawing/2014/main" id="{43132A9A-30D8-4579-B3DA-62443EB7CCA8}"/>
              </a:ext>
            </a:extLst>
          </p:cNvPr>
          <p:cNvSpPr txBox="1"/>
          <p:nvPr/>
        </p:nvSpPr>
        <p:spPr>
          <a:xfrm>
            <a:off x="2668344" y="2721114"/>
            <a:ext cx="1339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목 차</a:t>
            </a:r>
            <a:endParaRPr kumimoji="1" lang="ko-KR" altLang="en-US" sz="5400" b="1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3" name="텍스트상자 19">
            <a:extLst>
              <a:ext uri="{FF2B5EF4-FFF2-40B4-BE49-F238E27FC236}">
                <a16:creationId xmlns:a16="http://schemas.microsoft.com/office/drawing/2014/main" id="{97CD1BF4-08A7-4313-AAD6-0022FA452297}"/>
              </a:ext>
            </a:extLst>
          </p:cNvPr>
          <p:cNvSpPr txBox="1"/>
          <p:nvPr/>
        </p:nvSpPr>
        <p:spPr>
          <a:xfrm>
            <a:off x="6615694" y="1223506"/>
            <a:ext cx="2712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01</a:t>
            </a:r>
            <a:r>
              <a:rPr kumimoji="1"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개발 배경</a:t>
            </a:r>
            <a:endParaRPr kumimoji="1" lang="ko-KR" altLang="en-US" sz="20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4" name="텍스트상자 20">
            <a:extLst>
              <a:ext uri="{FF2B5EF4-FFF2-40B4-BE49-F238E27FC236}">
                <a16:creationId xmlns:a16="http://schemas.microsoft.com/office/drawing/2014/main" id="{CCADC449-BF88-4ECF-B48E-FE010F9B2939}"/>
              </a:ext>
            </a:extLst>
          </p:cNvPr>
          <p:cNvSpPr txBox="1"/>
          <p:nvPr/>
        </p:nvSpPr>
        <p:spPr>
          <a:xfrm>
            <a:off x="6615695" y="1998573"/>
            <a:ext cx="290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02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주요 기능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5" name="텍스트상자 21">
            <a:extLst>
              <a:ext uri="{FF2B5EF4-FFF2-40B4-BE49-F238E27FC236}">
                <a16:creationId xmlns:a16="http://schemas.microsoft.com/office/drawing/2014/main" id="{C83355E9-DEC1-4998-9F70-540F18F4173F}"/>
              </a:ext>
            </a:extLst>
          </p:cNvPr>
          <p:cNvSpPr txBox="1"/>
          <p:nvPr/>
        </p:nvSpPr>
        <p:spPr>
          <a:xfrm>
            <a:off x="6615695" y="2773640"/>
            <a:ext cx="194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03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핵심 기술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A055AB-AAF1-4CC7-B3ED-A042F1A6C923}"/>
              </a:ext>
            </a:extLst>
          </p:cNvPr>
          <p:cNvGrpSpPr/>
          <p:nvPr/>
        </p:nvGrpSpPr>
        <p:grpSpPr>
          <a:xfrm>
            <a:off x="1188360" y="1971047"/>
            <a:ext cx="1339850" cy="1037167"/>
            <a:chOff x="252404" y="1231801"/>
            <a:chExt cx="1463280" cy="100299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526B27B-6D82-4A46-AA42-CA734805703A}"/>
                </a:ext>
              </a:extLst>
            </p:cNvPr>
            <p:cNvGrpSpPr/>
            <p:nvPr/>
          </p:nvGrpSpPr>
          <p:grpSpPr>
            <a:xfrm>
              <a:off x="252404" y="1231801"/>
              <a:ext cx="1463280" cy="1002993"/>
              <a:chOff x="56324" y="569768"/>
              <a:chExt cx="1837571" cy="1442343"/>
            </a:xfrm>
          </p:grpSpPr>
          <p:sp>
            <p:nvSpPr>
              <p:cNvPr id="75" name="Freeform 92">
                <a:extLst>
                  <a:ext uri="{FF2B5EF4-FFF2-40B4-BE49-F238E27FC236}">
                    <a16:creationId xmlns:a16="http://schemas.microsoft.com/office/drawing/2014/main" id="{CF2AC0B5-163E-43BF-8918-1A682B1A6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" y="569768"/>
                <a:ext cx="1837571" cy="1442343"/>
              </a:xfrm>
              <a:custGeom>
                <a:avLst/>
                <a:gdLst>
                  <a:gd name="T0" fmla="*/ 42 w 859"/>
                  <a:gd name="T1" fmla="*/ 0 h 626"/>
                  <a:gd name="T2" fmla="*/ 716 w 859"/>
                  <a:gd name="T3" fmla="*/ 3 h 626"/>
                  <a:gd name="T4" fmla="*/ 730 w 859"/>
                  <a:gd name="T5" fmla="*/ 5 h 626"/>
                  <a:gd name="T6" fmla="*/ 743 w 859"/>
                  <a:gd name="T7" fmla="*/ 15 h 626"/>
                  <a:gd name="T8" fmla="*/ 751 w 859"/>
                  <a:gd name="T9" fmla="*/ 26 h 626"/>
                  <a:gd name="T10" fmla="*/ 754 w 859"/>
                  <a:gd name="T11" fmla="*/ 42 h 626"/>
                  <a:gd name="T12" fmla="*/ 753 w 859"/>
                  <a:gd name="T13" fmla="*/ 474 h 626"/>
                  <a:gd name="T14" fmla="*/ 859 w 859"/>
                  <a:gd name="T15" fmla="*/ 626 h 626"/>
                  <a:gd name="T16" fmla="*/ 687 w 859"/>
                  <a:gd name="T17" fmla="*/ 549 h 626"/>
                  <a:gd name="T18" fmla="*/ 39 w 859"/>
                  <a:gd name="T19" fmla="*/ 547 h 626"/>
                  <a:gd name="T20" fmla="*/ 25 w 859"/>
                  <a:gd name="T21" fmla="*/ 545 h 626"/>
                  <a:gd name="T22" fmla="*/ 12 w 859"/>
                  <a:gd name="T23" fmla="*/ 536 h 626"/>
                  <a:gd name="T24" fmla="*/ 4 w 859"/>
                  <a:gd name="T25" fmla="*/ 524 h 626"/>
                  <a:gd name="T26" fmla="*/ 0 w 859"/>
                  <a:gd name="T27" fmla="*/ 508 h 626"/>
                  <a:gd name="T28" fmla="*/ 3 w 859"/>
                  <a:gd name="T29" fmla="*/ 40 h 626"/>
                  <a:gd name="T30" fmla="*/ 5 w 859"/>
                  <a:gd name="T31" fmla="*/ 24 h 626"/>
                  <a:gd name="T32" fmla="*/ 13 w 859"/>
                  <a:gd name="T33" fmla="*/ 12 h 626"/>
                  <a:gd name="T34" fmla="*/ 26 w 859"/>
                  <a:gd name="T35" fmla="*/ 3 h 626"/>
                  <a:gd name="T36" fmla="*/ 42 w 859"/>
                  <a:gd name="T37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9" h="626">
                    <a:moveTo>
                      <a:pt x="42" y="0"/>
                    </a:moveTo>
                    <a:lnTo>
                      <a:pt x="716" y="3"/>
                    </a:lnTo>
                    <a:lnTo>
                      <a:pt x="730" y="5"/>
                    </a:lnTo>
                    <a:lnTo>
                      <a:pt x="743" y="15"/>
                    </a:lnTo>
                    <a:lnTo>
                      <a:pt x="751" y="26"/>
                    </a:lnTo>
                    <a:lnTo>
                      <a:pt x="754" y="42"/>
                    </a:lnTo>
                    <a:lnTo>
                      <a:pt x="753" y="474"/>
                    </a:lnTo>
                    <a:lnTo>
                      <a:pt x="859" y="626"/>
                    </a:lnTo>
                    <a:lnTo>
                      <a:pt x="687" y="549"/>
                    </a:lnTo>
                    <a:lnTo>
                      <a:pt x="39" y="547"/>
                    </a:lnTo>
                    <a:lnTo>
                      <a:pt x="25" y="545"/>
                    </a:lnTo>
                    <a:lnTo>
                      <a:pt x="12" y="536"/>
                    </a:lnTo>
                    <a:lnTo>
                      <a:pt x="4" y="524"/>
                    </a:lnTo>
                    <a:lnTo>
                      <a:pt x="0" y="508"/>
                    </a:lnTo>
                    <a:lnTo>
                      <a:pt x="3" y="40"/>
                    </a:lnTo>
                    <a:lnTo>
                      <a:pt x="5" y="24"/>
                    </a:lnTo>
                    <a:lnTo>
                      <a:pt x="13" y="12"/>
                    </a:lnTo>
                    <a:lnTo>
                      <a:pt x="26" y="3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95">
                <a:extLst>
                  <a:ext uri="{FF2B5EF4-FFF2-40B4-BE49-F238E27FC236}">
                    <a16:creationId xmlns:a16="http://schemas.microsoft.com/office/drawing/2014/main" id="{A74F9557-80A2-400C-A47F-1CE9C8A90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695612"/>
                <a:ext cx="397234" cy="75095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97">
                <a:extLst>
                  <a:ext uri="{FF2B5EF4-FFF2-40B4-BE49-F238E27FC236}">
                    <a16:creationId xmlns:a16="http://schemas.microsoft.com/office/drawing/2014/main" id="{58C0635B-2008-4912-858D-DA6D9A1C2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907" y="695612"/>
                <a:ext cx="392978" cy="75095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98">
                <a:extLst>
                  <a:ext uri="{FF2B5EF4-FFF2-40B4-BE49-F238E27FC236}">
                    <a16:creationId xmlns:a16="http://schemas.microsoft.com/office/drawing/2014/main" id="{494A8BC2-1612-438F-AD3B-713A18D9E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803" y="695612"/>
                <a:ext cx="392978" cy="75095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99">
                <a:extLst>
                  <a:ext uri="{FF2B5EF4-FFF2-40B4-BE49-F238E27FC236}">
                    <a16:creationId xmlns:a16="http://schemas.microsoft.com/office/drawing/2014/main" id="{95217841-5F9F-408D-A018-02FA6539A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816414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99">
                <a:extLst>
                  <a:ext uri="{FF2B5EF4-FFF2-40B4-BE49-F238E27FC236}">
                    <a16:creationId xmlns:a16="http://schemas.microsoft.com/office/drawing/2014/main" id="{E1B0A653-C05E-4D17-912E-F220A9309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1051895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99">
                <a:extLst>
                  <a:ext uri="{FF2B5EF4-FFF2-40B4-BE49-F238E27FC236}">
                    <a16:creationId xmlns:a16="http://schemas.microsoft.com/office/drawing/2014/main" id="{210C14AC-6BC7-41AF-883E-B4DF094FD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1287375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99">
                <a:extLst>
                  <a:ext uri="{FF2B5EF4-FFF2-40B4-BE49-F238E27FC236}">
                    <a16:creationId xmlns:a16="http://schemas.microsoft.com/office/drawing/2014/main" id="{7679E8C0-26F6-44A4-B9B3-D2C9FEECA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1522855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99">
                <a:extLst>
                  <a:ext uri="{FF2B5EF4-FFF2-40B4-BE49-F238E27FC236}">
                    <a16:creationId xmlns:a16="http://schemas.microsoft.com/office/drawing/2014/main" id="{610F4F35-09E0-444D-B955-2A228D943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35" y="816414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99">
                <a:extLst>
                  <a:ext uri="{FF2B5EF4-FFF2-40B4-BE49-F238E27FC236}">
                    <a16:creationId xmlns:a16="http://schemas.microsoft.com/office/drawing/2014/main" id="{E3B0ADC2-B4E3-4751-8BDD-D873D8200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823" y="1051813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99">
                <a:extLst>
                  <a:ext uri="{FF2B5EF4-FFF2-40B4-BE49-F238E27FC236}">
                    <a16:creationId xmlns:a16="http://schemas.microsoft.com/office/drawing/2014/main" id="{E1F4EFF9-FE90-4D9A-933F-F4F11B98B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013" y="816414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99">
                <a:extLst>
                  <a:ext uri="{FF2B5EF4-FFF2-40B4-BE49-F238E27FC236}">
                    <a16:creationId xmlns:a16="http://schemas.microsoft.com/office/drawing/2014/main" id="{5BFA9BD5-6913-43E3-895A-E33E8C9E7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907" y="1051812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99">
                <a:extLst>
                  <a:ext uri="{FF2B5EF4-FFF2-40B4-BE49-F238E27FC236}">
                    <a16:creationId xmlns:a16="http://schemas.microsoft.com/office/drawing/2014/main" id="{1D460F5F-872B-4FFA-89BE-7157E4697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793" y="1281666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72" name="그림 71" descr="그리기이(가) 표시된 사진&#10;&#10;자동 생성된 설명">
              <a:extLst>
                <a:ext uri="{FF2B5EF4-FFF2-40B4-BE49-F238E27FC236}">
                  <a16:creationId xmlns:a16="http://schemas.microsoft.com/office/drawing/2014/main" id="{D4FC5280-7868-4B5C-82A8-A98728900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9784" y="1394267"/>
              <a:ext cx="142609" cy="142609"/>
            </a:xfrm>
            <a:prstGeom prst="rect">
              <a:avLst/>
            </a:prstGeom>
          </p:spPr>
        </p:pic>
        <p:pic>
          <p:nvPicPr>
            <p:cNvPr id="73" name="그림 7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800899F-96C3-47A4-8A19-9703C53D9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4904" y="1563418"/>
              <a:ext cx="142609" cy="142609"/>
            </a:xfrm>
            <a:prstGeom prst="rect">
              <a:avLst/>
            </a:prstGeom>
          </p:spPr>
        </p:pic>
        <p:sp>
          <p:nvSpPr>
            <p:cNvPr id="74" name="화살표: 위로 구부러짐 73">
              <a:extLst>
                <a:ext uri="{FF2B5EF4-FFF2-40B4-BE49-F238E27FC236}">
                  <a16:creationId xmlns:a16="http://schemas.microsoft.com/office/drawing/2014/main" id="{4AF09C49-A755-44F0-9644-694FD3982845}"/>
                </a:ext>
              </a:extLst>
            </p:cNvPr>
            <p:cNvSpPr/>
            <p:nvPr/>
          </p:nvSpPr>
          <p:spPr>
            <a:xfrm>
              <a:off x="934165" y="1900191"/>
              <a:ext cx="237074" cy="125170"/>
            </a:xfrm>
            <a:prstGeom prst="curvedUpArrow">
              <a:avLst>
                <a:gd name="adj1" fmla="val 0"/>
                <a:gd name="adj2" fmla="val 43035"/>
                <a:gd name="adj3" fmla="val 30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8" name="텍스트상자 21">
            <a:extLst>
              <a:ext uri="{FF2B5EF4-FFF2-40B4-BE49-F238E27FC236}">
                <a16:creationId xmlns:a16="http://schemas.microsoft.com/office/drawing/2014/main" id="{05E76F65-261C-4C10-B5A1-68E4908D4F37}"/>
              </a:ext>
            </a:extLst>
          </p:cNvPr>
          <p:cNvSpPr txBox="1"/>
          <p:nvPr/>
        </p:nvSpPr>
        <p:spPr>
          <a:xfrm>
            <a:off x="6615694" y="3548707"/>
            <a:ext cx="194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04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기대 효과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29" name="텍스트상자 21">
            <a:extLst>
              <a:ext uri="{FF2B5EF4-FFF2-40B4-BE49-F238E27FC236}">
                <a16:creationId xmlns:a16="http://schemas.microsoft.com/office/drawing/2014/main" id="{98D55077-46C4-440B-82F1-9B8FB337EAC4}"/>
              </a:ext>
            </a:extLst>
          </p:cNvPr>
          <p:cNvSpPr txBox="1"/>
          <p:nvPr/>
        </p:nvSpPr>
        <p:spPr>
          <a:xfrm>
            <a:off x="6615694" y="4323774"/>
            <a:ext cx="271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05   NEST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의 가능성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30" name="텍스트상자 21">
            <a:extLst>
              <a:ext uri="{FF2B5EF4-FFF2-40B4-BE49-F238E27FC236}">
                <a16:creationId xmlns:a16="http://schemas.microsoft.com/office/drawing/2014/main" id="{FD7F21FB-67AB-4833-BF8A-435A0098743A}"/>
              </a:ext>
            </a:extLst>
          </p:cNvPr>
          <p:cNvSpPr txBox="1"/>
          <p:nvPr/>
        </p:nvSpPr>
        <p:spPr>
          <a:xfrm>
            <a:off x="6615694" y="5098843"/>
            <a:ext cx="228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06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기술 질문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0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C:\Users\R35\Desktop\nestLogo.png">
            <a:extLst>
              <a:ext uri="{FF2B5EF4-FFF2-40B4-BE49-F238E27FC236}">
                <a16:creationId xmlns:a16="http://schemas.microsoft.com/office/drawing/2014/main" id="{345DF51E-16A2-4DA0-AFD5-80A90920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5E6332C-23A2-48B0-93A8-F15F3F1416A0}"/>
              </a:ext>
            </a:extLst>
          </p:cNvPr>
          <p:cNvSpPr txBox="1"/>
          <p:nvPr/>
        </p:nvSpPr>
        <p:spPr>
          <a:xfrm>
            <a:off x="665093" y="306842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5. NEST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의 가능성</a:t>
            </a:r>
          </a:p>
        </p:txBody>
      </p:sp>
      <p:pic>
        <p:nvPicPr>
          <p:cNvPr id="63" name="Picture 9" descr="C:\Users\R35\Downloads\branch.png">
            <a:extLst>
              <a:ext uri="{FF2B5EF4-FFF2-40B4-BE49-F238E27FC236}">
                <a16:creationId xmlns:a16="http://schemas.microsoft.com/office/drawing/2014/main" id="{A46566EA-C2B1-47D9-9E72-902126ED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B6EC71-45DD-41FB-8C11-A6A94E1990CA}"/>
              </a:ext>
            </a:extLst>
          </p:cNvPr>
          <p:cNvSpPr txBox="1"/>
          <p:nvPr/>
        </p:nvSpPr>
        <p:spPr>
          <a:xfrm>
            <a:off x="3733101" y="4907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Trello Screenshot">
            <a:extLst>
              <a:ext uri="{FF2B5EF4-FFF2-40B4-BE49-F238E27FC236}">
                <a16:creationId xmlns:a16="http://schemas.microsoft.com/office/drawing/2014/main" id="{B2C64AE2-352B-479C-B24F-2E232DF7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3" y="1581108"/>
            <a:ext cx="5220295" cy="36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3A196-D168-45D6-9F09-27DA5006D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897" y="1581109"/>
            <a:ext cx="5835447" cy="3695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561687-33F7-484E-BEFE-E1D737CAAA87}"/>
              </a:ext>
            </a:extLst>
          </p:cNvPr>
          <p:cNvSpPr txBox="1"/>
          <p:nvPr/>
        </p:nvSpPr>
        <p:spPr>
          <a:xfrm>
            <a:off x="2089460" y="5415674"/>
            <a:ext cx="156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Trello(</a:t>
            </a:r>
            <a:r>
              <a:rPr lang="ko-KR" altLang="en-US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트렐로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)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73F47-7DDB-4AEC-9AB3-327AF3C67ED9}"/>
              </a:ext>
            </a:extLst>
          </p:cNvPr>
          <p:cNvSpPr txBox="1"/>
          <p:nvPr/>
        </p:nvSpPr>
        <p:spPr>
          <a:xfrm>
            <a:off x="8540061" y="5405913"/>
            <a:ext cx="146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Nest(</a:t>
            </a:r>
            <a:r>
              <a:rPr lang="ko-KR" altLang="en-US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네스트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)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1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52BD41-B091-4B38-AEF8-AB9654E202DC}"/>
              </a:ext>
            </a:extLst>
          </p:cNvPr>
          <p:cNvSpPr txBox="1"/>
          <p:nvPr/>
        </p:nvSpPr>
        <p:spPr>
          <a:xfrm>
            <a:off x="4920037" y="2274838"/>
            <a:ext cx="23519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&amp; A</a:t>
            </a:r>
          </a:p>
          <a:p>
            <a:pPr algn="ctr"/>
            <a:endParaRPr lang="en-US" altLang="ko-KR" sz="48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기술질문</a:t>
            </a:r>
          </a:p>
        </p:txBody>
      </p:sp>
    </p:spTree>
    <p:extLst>
      <p:ext uri="{BB962C8B-B14F-4D97-AF65-F5344CB8AC3E}">
        <p14:creationId xmlns:p14="http://schemas.microsoft.com/office/powerpoint/2010/main" val="381420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C:\Users\R35\Desktop\nestLogo.png">
            <a:extLst>
              <a:ext uri="{FF2B5EF4-FFF2-40B4-BE49-F238E27FC236}">
                <a16:creationId xmlns:a16="http://schemas.microsoft.com/office/drawing/2014/main" id="{345DF51E-16A2-4DA0-AFD5-80A90920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5E6332C-23A2-48B0-93A8-F15F3F1416A0}"/>
              </a:ext>
            </a:extLst>
          </p:cNvPr>
          <p:cNvSpPr txBox="1"/>
          <p:nvPr/>
        </p:nvSpPr>
        <p:spPr>
          <a:xfrm>
            <a:off x="665093" y="306842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6.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기술 질문</a:t>
            </a:r>
          </a:p>
        </p:txBody>
      </p:sp>
      <p:pic>
        <p:nvPicPr>
          <p:cNvPr id="63" name="Picture 9" descr="C:\Users\R35\Downloads\branch.png">
            <a:extLst>
              <a:ext uri="{FF2B5EF4-FFF2-40B4-BE49-F238E27FC236}">
                <a16:creationId xmlns:a16="http://schemas.microsoft.com/office/drawing/2014/main" id="{A46566EA-C2B1-47D9-9E72-902126ED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081237D-5A3B-4116-93EC-A2AF9A3663FA}"/>
              </a:ext>
            </a:extLst>
          </p:cNvPr>
          <p:cNvSpPr/>
          <p:nvPr/>
        </p:nvSpPr>
        <p:spPr>
          <a:xfrm>
            <a:off x="723999" y="1243844"/>
            <a:ext cx="2185156" cy="2185156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137206B-0BCC-46A3-B2FB-07C4A5EE457E}"/>
              </a:ext>
            </a:extLst>
          </p:cNvPr>
          <p:cNvSpPr/>
          <p:nvPr/>
        </p:nvSpPr>
        <p:spPr>
          <a:xfrm>
            <a:off x="3661413" y="1243844"/>
            <a:ext cx="2185156" cy="2185156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8E2CB3A-E8EF-4E98-B217-2904016D9D2E}"/>
              </a:ext>
            </a:extLst>
          </p:cNvPr>
          <p:cNvSpPr/>
          <p:nvPr/>
        </p:nvSpPr>
        <p:spPr>
          <a:xfrm>
            <a:off x="6598827" y="1243844"/>
            <a:ext cx="2185156" cy="2185156"/>
          </a:xfrm>
          <a:prstGeom prst="ellipse">
            <a:avLst/>
          </a:prstGeom>
          <a:blipFill dpi="0" rotWithShape="1">
            <a:blip r:embed="rId9"/>
            <a:srcRect/>
            <a:stretch>
              <a:fillRect b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FB7AA15-3754-4719-98D2-BA706CE96869}"/>
              </a:ext>
            </a:extLst>
          </p:cNvPr>
          <p:cNvSpPr/>
          <p:nvPr/>
        </p:nvSpPr>
        <p:spPr>
          <a:xfrm>
            <a:off x="9536241" y="1243844"/>
            <a:ext cx="2185156" cy="2185156"/>
          </a:xfrm>
          <a:prstGeom prst="ellipse">
            <a:avLst/>
          </a:prstGeom>
          <a:blipFill>
            <a:blip r:embed="rId10"/>
            <a:stretch>
              <a:fillRect b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CA39F-EC31-4BE7-BBE3-6C38B2A68500}"/>
              </a:ext>
            </a:extLst>
          </p:cNvPr>
          <p:cNvSpPr txBox="1"/>
          <p:nvPr/>
        </p:nvSpPr>
        <p:spPr>
          <a:xfrm>
            <a:off x="1734312" y="6247898"/>
            <a:ext cx="872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공통 업무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주제선정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리눅스 환경 구축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ERD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디자인 설계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, Spring boot &amp; React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연동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F8402B-3E02-49A1-8861-AC1DC970D1C3}"/>
              </a:ext>
            </a:extLst>
          </p:cNvPr>
          <p:cNvSpPr/>
          <p:nvPr/>
        </p:nvSpPr>
        <p:spPr>
          <a:xfrm>
            <a:off x="1418872" y="3473886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허길행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9CE0F6-AE6C-41FD-8092-35FD3193D524}"/>
              </a:ext>
            </a:extLst>
          </p:cNvPr>
          <p:cNvSpPr/>
          <p:nvPr/>
        </p:nvSpPr>
        <p:spPr>
          <a:xfrm>
            <a:off x="4356286" y="3473886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한해용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640F6-911D-46C3-A793-612627254F33}"/>
              </a:ext>
            </a:extLst>
          </p:cNvPr>
          <p:cNvSpPr/>
          <p:nvPr/>
        </p:nvSpPr>
        <p:spPr>
          <a:xfrm>
            <a:off x="7293700" y="3473886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최인효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3DB633-1959-4E91-8B3F-8F744AC2F2E6}"/>
              </a:ext>
            </a:extLst>
          </p:cNvPr>
          <p:cNvSpPr/>
          <p:nvPr/>
        </p:nvSpPr>
        <p:spPr>
          <a:xfrm>
            <a:off x="10231114" y="3473886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김우경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B4A37D-E1C3-4A5D-AD75-CAE6CE9CF5A6}"/>
              </a:ext>
            </a:extLst>
          </p:cNvPr>
          <p:cNvSpPr/>
          <p:nvPr/>
        </p:nvSpPr>
        <p:spPr>
          <a:xfrm>
            <a:off x="376577" y="4028475"/>
            <a:ext cx="2880000" cy="1423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회원가입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인증 메일보내기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en-US" altLang="ko-KR" sz="1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로그인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비번 찾기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프로필 설정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비밀번호변경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en-US" altLang="ko-KR" sz="1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알림 수신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F3B8F1-BE7E-4425-8754-111FA0EE1733}"/>
              </a:ext>
            </a:extLst>
          </p:cNvPr>
          <p:cNvSpPr/>
          <p:nvPr/>
        </p:nvSpPr>
        <p:spPr>
          <a:xfrm>
            <a:off x="6251405" y="4028475"/>
            <a:ext cx="2880000" cy="206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Kanban Board 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칸반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보드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indent="123825">
              <a:spcAft>
                <a:spcPts val="800"/>
              </a:spcAft>
            </a:pP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드래그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&amp;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드롭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업무생성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삭제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복사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15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업무</a:t>
            </a: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&amp;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태그 검색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알림 생성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배경화면 설정</a:t>
            </a:r>
            <a:endParaRPr lang="ko-KR" altLang="en-US" sz="1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849BA9-14FA-43AC-BEDE-4F282E9A7CE9}"/>
              </a:ext>
            </a:extLst>
          </p:cNvPr>
          <p:cNvSpPr/>
          <p:nvPr/>
        </p:nvSpPr>
        <p:spPr>
          <a:xfrm>
            <a:off x="9188819" y="4028475"/>
            <a:ext cx="2880000" cy="174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업무설정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(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업무설정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코멘트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 업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&amp;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업무별 태그 삭제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수정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추가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프로필설정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활동로그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894A77-D15A-4541-81C5-5AAF565727F1}"/>
              </a:ext>
            </a:extLst>
          </p:cNvPr>
          <p:cNvSpPr/>
          <p:nvPr/>
        </p:nvSpPr>
        <p:spPr>
          <a:xfrm>
            <a:off x="3313991" y="4028475"/>
            <a:ext cx="2880000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캘린더</a:t>
            </a:r>
          </a:p>
          <a:p>
            <a:pPr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프로젝트 목록</a:t>
            </a:r>
          </a:p>
          <a:p>
            <a:pPr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프로젝트설정 </a:t>
            </a:r>
          </a:p>
          <a:p>
            <a:pPr indent="127000">
              <a:spcAft>
                <a:spcPts val="800"/>
              </a:spcAft>
            </a:pP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권한부여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멤버추가 및 삭제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파일 </a:t>
            </a:r>
          </a:p>
          <a:p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배경화면 설정</a:t>
            </a:r>
            <a:endParaRPr lang="ko-KR" altLang="en-US" sz="1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36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4" t="9423" r="23854" b="5769"/>
          <a:stretch/>
        </p:blipFill>
        <p:spPr bwMode="auto">
          <a:xfrm>
            <a:off x="1352939" y="0"/>
            <a:ext cx="94861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95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12853" y="2602796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개발 배경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30" name="Picture 6" descr="C:\Users\R35\Desktop\고민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94" y="2116617"/>
            <a:ext cx="34099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35\Desktop\전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8992866" y="2543097"/>
            <a:ext cx="1803139" cy="13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19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C:\Users\R35\Desktop\SWEngineering_CONSULTING_Agile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00" y="858527"/>
            <a:ext cx="5194800" cy="51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4" t="25285" r="75251" b="57048"/>
          <a:stretch/>
        </p:blipFill>
        <p:spPr bwMode="auto">
          <a:xfrm>
            <a:off x="4089976" y="2221593"/>
            <a:ext cx="642703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61228" r="70531" b="20160"/>
          <a:stretch/>
        </p:blipFill>
        <p:spPr bwMode="auto">
          <a:xfrm>
            <a:off x="4185669" y="4051981"/>
            <a:ext cx="781504" cy="95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4" t="77086" r="37525" b="6019"/>
          <a:stretch/>
        </p:blipFill>
        <p:spPr bwMode="auto">
          <a:xfrm>
            <a:off x="5821826" y="4858544"/>
            <a:ext cx="984250" cy="8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4" t="54115" r="10017" b="24884"/>
          <a:stretch/>
        </p:blipFill>
        <p:spPr bwMode="auto">
          <a:xfrm>
            <a:off x="7289800" y="3649663"/>
            <a:ext cx="9525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7" t="21549" r="10750" b="60908"/>
          <a:stretch/>
        </p:blipFill>
        <p:spPr bwMode="auto">
          <a:xfrm>
            <a:off x="7219950" y="1864865"/>
            <a:ext cx="8509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6" t="4235" r="45331" b="76685"/>
          <a:stretch/>
        </p:blipFill>
        <p:spPr bwMode="auto">
          <a:xfrm>
            <a:off x="5620644" y="1015157"/>
            <a:ext cx="731407" cy="9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R35\Desktop\nestLogo.png">
            <a:extLst>
              <a:ext uri="{FF2B5EF4-FFF2-40B4-BE49-F238E27FC236}">
                <a16:creationId xmlns:a16="http://schemas.microsoft.com/office/drawing/2014/main" id="{74350BB4-B732-46D9-926E-320B6B07E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EB1CEC-4D21-4877-BA48-4B1FC2E5F248}"/>
              </a:ext>
            </a:extLst>
          </p:cNvPr>
          <p:cNvSpPr txBox="1"/>
          <p:nvPr/>
        </p:nvSpPr>
        <p:spPr>
          <a:xfrm>
            <a:off x="842894" y="30684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개발배경</a:t>
            </a:r>
          </a:p>
        </p:txBody>
      </p:sp>
      <p:pic>
        <p:nvPicPr>
          <p:cNvPr id="36" name="Picture 9" descr="C:\Users\R35\Downloads\branch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87E86F03-CDD5-4491-9535-204D4BD0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94" y="1361725"/>
            <a:ext cx="10488812" cy="4834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C:\Users\R35\Desktop\nestLogo.png">
            <a:extLst>
              <a:ext uri="{FF2B5EF4-FFF2-40B4-BE49-F238E27FC236}">
                <a16:creationId xmlns:a16="http://schemas.microsoft.com/office/drawing/2014/main" id="{AD76FBC5-667C-46A3-A2DA-9CB6EB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64B3CF-4A0E-4E2A-AD95-6E4F09774CCC}"/>
              </a:ext>
            </a:extLst>
          </p:cNvPr>
          <p:cNvSpPr txBox="1"/>
          <p:nvPr/>
        </p:nvSpPr>
        <p:spPr>
          <a:xfrm>
            <a:off x="842894" y="30684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개발배경</a:t>
            </a:r>
          </a:p>
        </p:txBody>
      </p:sp>
      <p:pic>
        <p:nvPicPr>
          <p:cNvPr id="13" name="Picture 9" descr="C:\Users\R35\Downloads\branch.png">
            <a:extLst>
              <a:ext uri="{FF2B5EF4-FFF2-40B4-BE49-F238E27FC236}">
                <a16:creationId xmlns:a16="http://schemas.microsoft.com/office/drawing/2014/main" id="{D79831F3-6C60-452C-B5CA-E067F3D2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26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C:\Users\R35\Downloads\inter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90" y="847090"/>
            <a:ext cx="5163820" cy="516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35\Desktop\nestLogo.png">
            <a:extLst>
              <a:ext uri="{FF2B5EF4-FFF2-40B4-BE49-F238E27FC236}">
                <a16:creationId xmlns:a16="http://schemas.microsoft.com/office/drawing/2014/main" id="{F0756F77-5373-4C48-99A6-D49382755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DEB1F-5815-4A4A-A714-55647468BA1D}"/>
              </a:ext>
            </a:extLst>
          </p:cNvPr>
          <p:cNvSpPr txBox="1"/>
          <p:nvPr/>
        </p:nvSpPr>
        <p:spPr>
          <a:xfrm>
            <a:off x="842894" y="30684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개발배경</a:t>
            </a:r>
          </a:p>
        </p:txBody>
      </p:sp>
      <p:pic>
        <p:nvPicPr>
          <p:cNvPr id="9" name="Picture 9" descr="C:\Users\R35\Downloads\branch.png">
            <a:extLst>
              <a:ext uri="{FF2B5EF4-FFF2-40B4-BE49-F238E27FC236}">
                <a16:creationId xmlns:a16="http://schemas.microsoft.com/office/drawing/2014/main" id="{1AF33CFD-0A77-4D6D-B897-F3B0581A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8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38501" y="2651564"/>
            <a:ext cx="1361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주요 기능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5769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13BECB-8ADA-4A97-9808-8850AEE68913}"/>
              </a:ext>
            </a:extLst>
          </p:cNvPr>
          <p:cNvSpPr txBox="1"/>
          <p:nvPr/>
        </p:nvSpPr>
        <p:spPr>
          <a:xfrm>
            <a:off x="602457" y="4038761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실시간 데이터 공유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동기식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74B4F-7279-40B3-A6BB-7E5FB3D2FB10}"/>
              </a:ext>
            </a:extLst>
          </p:cNvPr>
          <p:cNvSpPr txBox="1"/>
          <p:nvPr/>
        </p:nvSpPr>
        <p:spPr>
          <a:xfrm>
            <a:off x="3600192" y="403710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사용자가 만족하는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UI/UX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C280D-10BC-4648-B2C9-216FC5A5FDE5}"/>
              </a:ext>
            </a:extLst>
          </p:cNvPr>
          <p:cNvSpPr txBox="1"/>
          <p:nvPr/>
        </p:nvSpPr>
        <p:spPr>
          <a:xfrm>
            <a:off x="6505252" y="40387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탄력적인 프로젝트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일정관리</a:t>
            </a:r>
          </a:p>
        </p:txBody>
      </p:sp>
      <p:pic>
        <p:nvPicPr>
          <p:cNvPr id="3" name="그림 2" descr="음식, 표지판, 그리기이(가) 표시된 사진&#10;&#10;자동 생성된 설명">
            <a:extLst>
              <a:ext uri="{FF2B5EF4-FFF2-40B4-BE49-F238E27FC236}">
                <a16:creationId xmlns:a16="http://schemas.microsoft.com/office/drawing/2014/main" id="{C9331BA4-BF55-45D7-8414-06D160F7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70" y="2431954"/>
            <a:ext cx="1251764" cy="1251764"/>
          </a:xfrm>
          <a:prstGeom prst="rect">
            <a:avLst/>
          </a:prstGeom>
        </p:spPr>
      </p:pic>
      <p:pic>
        <p:nvPicPr>
          <p:cNvPr id="5" name="그림 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0A82920-A5D8-4B66-A30B-7D2877F67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730" y="2429317"/>
            <a:ext cx="1251764" cy="1251764"/>
          </a:xfrm>
          <a:prstGeom prst="rect">
            <a:avLst/>
          </a:prstGeom>
        </p:spPr>
      </p:pic>
      <p:pic>
        <p:nvPicPr>
          <p:cNvPr id="20" name="그림 19" descr="개체, 방이(가) 표시된 사진&#10;&#10;자동 생성된 설명">
            <a:extLst>
              <a:ext uri="{FF2B5EF4-FFF2-40B4-BE49-F238E27FC236}">
                <a16:creationId xmlns:a16="http://schemas.microsoft.com/office/drawing/2014/main" id="{805206FF-FB90-4CE8-860A-3BF457716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89" y="2433614"/>
            <a:ext cx="1368185" cy="1368185"/>
          </a:xfrm>
          <a:prstGeom prst="rect">
            <a:avLst/>
          </a:prstGeom>
        </p:spPr>
      </p:pic>
      <p:pic>
        <p:nvPicPr>
          <p:cNvPr id="21" name="Picture 2" descr="C:\Users\R35\Desktop\nestLogo.png">
            <a:extLst>
              <a:ext uri="{FF2B5EF4-FFF2-40B4-BE49-F238E27FC236}">
                <a16:creationId xmlns:a16="http://schemas.microsoft.com/office/drawing/2014/main" id="{D5C0D859-AF9E-4F06-87F9-8F7E046AC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168A4E-D902-49B6-8065-5558A4E40DF0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23" name="Picture 9" descr="C:\Users\R35\Downloads\branch.png">
            <a:extLst>
              <a:ext uri="{FF2B5EF4-FFF2-40B4-BE49-F238E27FC236}">
                <a16:creationId xmlns:a16="http://schemas.microsoft.com/office/drawing/2014/main" id="{0BD4993A-26A3-4084-926F-6E725BD0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792E1088-98D4-4FE7-973A-0804AF207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790" y="2330408"/>
            <a:ext cx="1350673" cy="1350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93282E-77E0-43C4-B386-BA9B88596CA0}"/>
              </a:ext>
            </a:extLst>
          </p:cNvPr>
          <p:cNvSpPr txBox="1"/>
          <p:nvPr/>
        </p:nvSpPr>
        <p:spPr>
          <a:xfrm>
            <a:off x="9563961" y="403876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원할한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의사소통</a:t>
            </a:r>
          </a:p>
        </p:txBody>
      </p:sp>
    </p:spTree>
    <p:extLst>
      <p:ext uri="{BB962C8B-B14F-4D97-AF65-F5344CB8AC3E}">
        <p14:creationId xmlns:p14="http://schemas.microsoft.com/office/powerpoint/2010/main" val="187626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 descr="C:\Users\R35\Downloads\branch.png">
            <a:extLst>
              <a:ext uri="{FF2B5EF4-FFF2-40B4-BE49-F238E27FC236}">
                <a16:creationId xmlns:a16="http://schemas.microsoft.com/office/drawing/2014/main" id="{466FA20A-C2E7-4F7D-BED4-D05E5100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A98C2A-DBEF-4CE2-BAAD-E6786BC4F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280" y="5574678"/>
            <a:ext cx="724712" cy="7247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4EC941-BF43-49BF-B702-26AB6B178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09" y="5574678"/>
            <a:ext cx="724712" cy="7247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D9F25B-481D-4FD6-A212-DA04BFDF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338" y="5574678"/>
            <a:ext cx="724712" cy="724712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89EE40FB-C482-4628-BF3D-62093688F1DC}"/>
              </a:ext>
            </a:extLst>
          </p:cNvPr>
          <p:cNvSpPr/>
          <p:nvPr/>
        </p:nvSpPr>
        <p:spPr>
          <a:xfrm>
            <a:off x="1704801" y="4830508"/>
            <a:ext cx="914400" cy="612648"/>
          </a:xfrm>
          <a:prstGeom prst="wedgeRound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작성중</a:t>
            </a:r>
            <a:r>
              <a:rPr lang="en-US" altLang="ko-KR" sz="12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..</a:t>
            </a:r>
            <a:endParaRPr lang="ko-KR" altLang="en-US" sz="12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18890D-080B-4058-8B65-323EA5356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409" y="914830"/>
            <a:ext cx="7703127" cy="38937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27D03C-4DF5-4282-B810-22137969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9982" y="1614939"/>
            <a:ext cx="1349622" cy="1071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2F9F75-DA4A-4D5C-B77D-57818C962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982" y="1626884"/>
            <a:ext cx="1348509" cy="41657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70A028A-76FE-459E-A59A-50665B70263F}"/>
              </a:ext>
            </a:extLst>
          </p:cNvPr>
          <p:cNvSpPr/>
          <p:nvPr/>
        </p:nvSpPr>
        <p:spPr>
          <a:xfrm rot="17995311">
            <a:off x="8881300" y="3139861"/>
            <a:ext cx="211626" cy="177036"/>
          </a:xfrm>
          <a:prstGeom prst="rightArrow">
            <a:avLst>
              <a:gd name="adj1" fmla="val 18913"/>
              <a:gd name="adj2" fmla="val 614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3530B18-9969-4084-BEF3-0612D1F70A38}"/>
              </a:ext>
            </a:extLst>
          </p:cNvPr>
          <p:cNvSpPr/>
          <p:nvPr/>
        </p:nvSpPr>
        <p:spPr>
          <a:xfrm>
            <a:off x="5916180" y="5216410"/>
            <a:ext cx="1992224" cy="2482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업무가 추가되었습니다</a:t>
            </a:r>
            <a:r>
              <a:rPr lang="en-US" altLang="ko-KR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endParaRPr lang="ko-KR" altLang="en-US" sz="14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3A475A-DA0B-4C52-89ED-4AC039E66C16}"/>
              </a:ext>
            </a:extLst>
          </p:cNvPr>
          <p:cNvSpPr/>
          <p:nvPr/>
        </p:nvSpPr>
        <p:spPr>
          <a:xfrm>
            <a:off x="9782694" y="5201065"/>
            <a:ext cx="1992224" cy="2482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업무가 추가되었습니다</a:t>
            </a:r>
            <a:r>
              <a:rPr lang="en-US" altLang="ko-KR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endParaRPr lang="ko-KR" altLang="en-US" sz="14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EABE63-ED35-439B-997B-19849D41A643}"/>
              </a:ext>
            </a:extLst>
          </p:cNvPr>
          <p:cNvSpPr/>
          <p:nvPr/>
        </p:nvSpPr>
        <p:spPr>
          <a:xfrm>
            <a:off x="4819604" y="930001"/>
            <a:ext cx="3957637" cy="245298"/>
          </a:xfrm>
          <a:prstGeom prst="rect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err="1"/>
              <a:t>더존비즈온</a:t>
            </a:r>
            <a:r>
              <a:rPr lang="en-US" altLang="ko-KR" sz="1400" b="1" dirty="0"/>
              <a:t>_NEST</a:t>
            </a:r>
            <a:endParaRPr lang="ko-KR" altLang="en-US" sz="1400" b="1" dirty="0"/>
          </a:p>
        </p:txBody>
      </p:sp>
      <p:pic>
        <p:nvPicPr>
          <p:cNvPr id="24" name="Picture 2" descr="C:\Users\R35\Desktop\nestLogo.png">
            <a:extLst>
              <a:ext uri="{FF2B5EF4-FFF2-40B4-BE49-F238E27FC236}">
                <a16:creationId xmlns:a16="http://schemas.microsoft.com/office/drawing/2014/main" id="{6FC6610D-4C83-4704-9CEC-B7B1BF339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593972-01C5-4845-A052-650C6A07CD0E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4C4A2-2D5C-47A3-B7AE-6E3C3FDB59AC}"/>
              </a:ext>
            </a:extLst>
          </p:cNvPr>
          <p:cNvSpPr txBox="1"/>
          <p:nvPr/>
        </p:nvSpPr>
        <p:spPr>
          <a:xfrm>
            <a:off x="-27596" y="2654539"/>
            <a:ext cx="2293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실시간 </a:t>
            </a:r>
            <a:endParaRPr lang="en-US" altLang="ko-KR" sz="2800" dirty="0">
              <a:solidFill>
                <a:srgbClr val="DAA60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데이터 공유</a:t>
            </a:r>
          </a:p>
        </p:txBody>
      </p:sp>
    </p:spTree>
    <p:extLst>
      <p:ext uri="{BB962C8B-B14F-4D97-AF65-F5344CB8AC3E}">
        <p14:creationId xmlns:p14="http://schemas.microsoft.com/office/powerpoint/2010/main" val="380146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26065 L 6.25E-7 -1.85185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1"/>
                            </p:stCondLst>
                            <p:childTnLst>
                              <p:par>
                                <p:cTn id="1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1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01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75 -0.2 L 0.0013 -0.2606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01"/>
                            </p:stCondLst>
                            <p:childTnLst>
                              <p:par>
                                <p:cTn id="2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01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4" grpId="1" animBg="1"/>
      <p:bldP spid="14" grpId="2" animBg="1"/>
      <p:bldP spid="14" grpId="3" animBg="1"/>
      <p:bldP spid="20" grpId="0" animBg="1"/>
      <p:bldP spid="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</TotalTime>
  <Words>876</Words>
  <Application>Microsoft Office PowerPoint</Application>
  <PresentationFormat>와이드스크린</PresentationFormat>
  <Paragraphs>213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맑은 고딕</vt:lpstr>
      <vt:lpstr>Arial</vt:lpstr>
      <vt:lpstr>12롯데마트드림Light</vt:lpstr>
      <vt:lpstr>Calibri</vt:lpstr>
      <vt:lpstr>12롯데마트드림Medium</vt:lpstr>
      <vt:lpstr>12롯데마트행복Medium</vt:lpstr>
      <vt:lpstr>양재벨라체M</vt:lpstr>
      <vt:lpstr>12롯데마트행복Light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BIT-USER</dc:creator>
  <cp:lastModifiedBy>BIT-USER</cp:lastModifiedBy>
  <cp:revision>29</cp:revision>
  <dcterms:created xsi:type="dcterms:W3CDTF">2020-07-02T07:52:13Z</dcterms:created>
  <dcterms:modified xsi:type="dcterms:W3CDTF">2020-07-10T00:44:14Z</dcterms:modified>
</cp:coreProperties>
</file>